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30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3" r:id="rId11"/>
    <p:sldId id="522" r:id="rId12"/>
    <p:sldId id="524" r:id="rId13"/>
    <p:sldId id="525" r:id="rId14"/>
    <p:sldId id="520" r:id="rId15"/>
    <p:sldId id="526" r:id="rId16"/>
    <p:sldId id="527" r:id="rId17"/>
    <p:sldId id="521" r:id="rId18"/>
    <p:sldId id="528" r:id="rId19"/>
    <p:sldId id="529" r:id="rId20"/>
    <p:sldId id="274" r:id="rId21"/>
    <p:sldId id="530" r:id="rId22"/>
    <p:sldId id="531" r:id="rId23"/>
    <p:sldId id="540" r:id="rId24"/>
    <p:sldId id="541" r:id="rId25"/>
    <p:sldId id="542" r:id="rId26"/>
    <p:sldId id="543" r:id="rId27"/>
    <p:sldId id="544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560" r:id="rId45"/>
    <p:sldId id="554" r:id="rId46"/>
    <p:sldId id="555" r:id="rId47"/>
    <p:sldId id="556" r:id="rId48"/>
    <p:sldId id="557" r:id="rId49"/>
    <p:sldId id="558" r:id="rId50"/>
    <p:sldId id="559" r:id="rId51"/>
    <p:sldId id="561" r:id="rId52"/>
    <p:sldId id="562" r:id="rId53"/>
    <p:sldId id="563" r:id="rId54"/>
    <p:sldId id="564" r:id="rId55"/>
    <p:sldId id="565" r:id="rId56"/>
    <p:sldId id="566" r:id="rId57"/>
    <p:sldId id="567" r:id="rId58"/>
    <p:sldId id="568" r:id="rId59"/>
    <p:sldId id="569" r:id="rId60"/>
    <p:sldId id="570" r:id="rId61"/>
    <p:sldId id="571" r:id="rId62"/>
    <p:sldId id="572" r:id="rId63"/>
    <p:sldId id="573" r:id="rId64"/>
    <p:sldId id="574" r:id="rId65"/>
    <p:sldId id="575" r:id="rId66"/>
    <p:sldId id="576" r:id="rId67"/>
    <p:sldId id="577" r:id="rId68"/>
    <p:sldId id="580" r:id="rId69"/>
    <p:sldId id="581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003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97198-5DAF-994E-852E-8F3A4370FC2B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BE81F-4383-4E4F-8F2F-46B527F314E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330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9176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BE81F-4383-4E4F-8F2F-46B527F314EB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206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C3DCE-47CD-8B4D-B8B8-785D44C5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202519-E67D-4E4C-BC3D-354692228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31D76-AEF5-5E42-ADCC-5B70BA97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DD39A-9EFF-6744-8FD2-B4D81D2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E72A91-225F-F448-9362-9074D81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10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F961D-5C42-9540-B77A-9224D068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1BF1A1-98A2-3345-B8F2-E742EF519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96F881-BDC1-A241-920E-D8ADD73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EB892-FD9A-DB43-8C3E-E2BC3FF4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29C2A-51D2-D849-A56F-E925FD84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18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011FB3-17C8-0542-B0EF-F35937EE4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65859D-FDDD-AE41-8F32-4F872075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E53DD7-A3CC-7C41-912E-6937DC410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FF9ADA-F4BB-5642-A184-ABC1DA12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AE9958-9587-6440-97E3-B568AA60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27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70F5C-0E03-FE42-9373-C62C1350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E18C05-0ECC-4844-8438-50B1C8E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1A2523-7851-B84F-A8D3-B8D2E4CA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475721-0407-2440-BF0F-0250E28D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A367D3-CF4B-EF44-995D-6DB8D32A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791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EC751-BAEF-284D-96E8-CFDD01C1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9C7C69-D804-4647-BF98-A02D7149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A1616-5495-3A4C-9935-A98BC5497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617E9-B87C-DA43-9463-0A76EFB0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6D5C7-AE0E-064E-9008-B47B55F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1DD0A-C94A-D742-AE82-A06AC68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1A2FD-9EEF-F544-88CF-BA3229FBF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EE0B87-4BEA-A145-A616-B591E36A9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7AD864-4C3C-4D41-88CA-B52A8353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3951DE-2F63-9B43-9101-337B0604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A835FE-17E2-534C-8016-1807BE32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6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8CB8F-B495-3947-B14C-CB97CCC8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75236E-B396-CC46-8ED4-A719B873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ADB62E-113F-4743-A47B-3F973304F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755BAB-5E65-7F45-A234-D1FF5BFC8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22FB95-ED7D-324A-B7D0-39EA012EA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160254-AD89-FE41-BBDD-6A9951DF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169D2B-2AD7-3143-949F-F14706B9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A84C58-9536-C34D-8A33-935E999F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42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25523-564A-D949-BD27-FC2DBEF8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1D2F4B-BD4A-9C4E-A22D-FC6B866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C36BF-6D05-4442-8BAB-1B0D959F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3AFA73-B715-8849-B947-FD5BEB6B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7DE901-92D7-6242-8BF3-96FD1707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C64C9-D2ED-474C-AFA8-7E4D9125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EEF6BD-2173-3140-B811-9DC75EA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35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0FFB7-905D-964D-B519-2A55AA70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3776D-B5C3-C54B-BFBD-B7E975F1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3D9A4C-AA17-BD4B-87E8-221FE67BB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CE7A42-D794-0F40-BC68-3F040E2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CCA098-1323-A642-8ED8-23C8565D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AC0614-9310-0A48-9519-8D4EB41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0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628F4-F2F4-9D4A-BB25-C619843F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EAABAC6-BC0B-C14B-A9F0-03746B7A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EE6F19-EA3C-004D-80DB-09F98D439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448366-8418-564F-A96E-99FCB5B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89088B-BD0B-AD45-8CCD-739EF907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3F335-93D8-6F49-B6BF-5EA18BA1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6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59A697-BA22-1947-B29E-859AE32D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83DA7-8355-C04E-96E2-FEEE8E9B0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7DB78-A75F-B746-A73D-F5CF753A08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149D-1AC6-0C4E-AB7E-19B2D9CBC675}" type="datetimeFigureOut">
              <a:rPr kumimoji="1" lang="zh-TW" altLang="en-US" smtClean="0"/>
              <a:t>2022/4/30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2335CB-E0D5-4940-984D-514331873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82332-E65B-1B42-A75F-B336E8DC9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93F1-BA69-0149-85CE-6AF63196F4F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036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17" Type="http://schemas.openxmlformats.org/officeDocument/2006/relationships/image" Target="../media/image40.jpg"/><Relationship Id="rId2" Type="http://schemas.openxmlformats.org/officeDocument/2006/relationships/image" Target="../media/image25.jpg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EDEC0-8573-C844-84A1-1BB248FEF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B8D453-668F-2545-B308-CCBDEFAC4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第五單元 激勵函數</a:t>
            </a:r>
            <a:br>
              <a:rPr kumimoji="1" lang="en-US" altLang="zh-TW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第六單元 類神經網路學習分類</a:t>
            </a:r>
          </a:p>
        </p:txBody>
      </p:sp>
    </p:spTree>
    <p:extLst>
      <p:ext uri="{BB962C8B-B14F-4D97-AF65-F5344CB8AC3E}">
        <p14:creationId xmlns:p14="http://schemas.microsoft.com/office/powerpoint/2010/main" val="77653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5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44549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8E793EE-FB10-2C45-8D1E-78A3BAD5243F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6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650CD2-0596-AF46-BF62-38A219248316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DFE0719-18A6-E347-A2A8-FC84B3477D5B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E0C1CEC-2895-8141-9F45-C6605148F585}"/>
              </a:ext>
            </a:extLst>
          </p:cNvPr>
          <p:cNvGrpSpPr/>
          <p:nvPr/>
        </p:nvGrpSpPr>
        <p:grpSpPr>
          <a:xfrm>
            <a:off x="7057745" y="3206511"/>
            <a:ext cx="1425591" cy="1428401"/>
            <a:chOff x="6839746" y="2344351"/>
            <a:chExt cx="1425591" cy="142840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83C9783-5F7C-1743-BEE1-98AD75BA73D9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85" b="48613"/>
            <a:stretch/>
          </p:blipFill>
          <p:spPr>
            <a:xfrm>
              <a:off x="6842607" y="2382101"/>
              <a:ext cx="1422730" cy="139065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6839746" y="234435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6455BD8-A5D1-4648-B077-A4A45D4EA100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6ACB9A-4B54-C744-89D2-584E7D7C6711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10446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步階函數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2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lang="zh-TW" altLang="en-US" dirty="0">
                <a:latin typeface="Heiti SC Medium" pitchFamily="2" charset="-128"/>
                <a:ea typeface="Heiti SC Medium" pitchFamily="2" charset="-128"/>
              </a:rPr>
              <a:t>步階函數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5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5823517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616B9F-CF5E-2B4B-921E-B57D9B1184AD}"/>
              </a:ext>
            </a:extLst>
          </p:cNvPr>
          <p:cNvGrpSpPr/>
          <p:nvPr/>
        </p:nvGrpSpPr>
        <p:grpSpPr>
          <a:xfrm>
            <a:off x="7057745" y="3206511"/>
            <a:ext cx="1432338" cy="1422730"/>
            <a:chOff x="7057745" y="3206511"/>
            <a:chExt cx="1432338" cy="1422730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1948B159-BEB8-2A47-9773-3B0BA76BA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484" b="50311"/>
            <a:stretch/>
          </p:blipFill>
          <p:spPr>
            <a:xfrm>
              <a:off x="7138139" y="3253720"/>
              <a:ext cx="1351944" cy="1375521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132B751-778E-6547-B325-84ABCF010ABD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2B17649-7F07-FC49-B969-9D44A7121AEF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05E2E2D-551D-1748-80A3-5EACD882FC9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508B4A-B3FF-A044-B942-DC1C832BEF88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2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3C2E37A-B343-7548-AA5D-7CC8D9F38ECA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163152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8018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在我們介紹貓狗圖片辨識的章節中，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曾經說過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分類問題會使用「機率」來處理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形函數能夠將資料轉換成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之間的數值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這正好符合機率是介於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0~1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的數值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44D28CD-2FFF-4241-AC83-19F7A07AEE8B}"/>
              </a:ext>
            </a:extLst>
          </p:cNvPr>
          <p:cNvGrpSpPr/>
          <p:nvPr/>
        </p:nvGrpSpPr>
        <p:grpSpPr>
          <a:xfrm>
            <a:off x="7640062" y="2358834"/>
            <a:ext cx="2432699" cy="3274188"/>
            <a:chOff x="7954884" y="2175954"/>
            <a:chExt cx="2432699" cy="32741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08BF7DE-4921-E545-BA8D-B86ECAF77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689" r="56485"/>
            <a:stretch/>
          </p:blipFill>
          <p:spPr>
            <a:xfrm>
              <a:off x="7954884" y="2175954"/>
              <a:ext cx="2432699" cy="2506091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A51C6C7-CB3B-B348-90D2-6DB8E7451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5516" r="74164" b="74718"/>
            <a:stretch/>
          </p:blipFill>
          <p:spPr>
            <a:xfrm>
              <a:off x="8076804" y="4682045"/>
              <a:ext cx="1929384" cy="768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44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-S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形函數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B9E3BA5-D7E6-994A-81BC-3BF2269964FC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D72EF974-76A4-8342-AFE0-5D302EDCBEF9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115C212-95B0-C241-971E-0925E32FD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1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-S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形函數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-4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E2ED127-B0EC-974C-850C-50D69D14EEBB}"/>
              </a:ext>
            </a:extLst>
          </p:cNvPr>
          <p:cNvGrpSpPr/>
          <p:nvPr/>
        </p:nvGrpSpPr>
        <p:grpSpPr>
          <a:xfrm>
            <a:off x="7057745" y="3206511"/>
            <a:ext cx="1436321" cy="1458866"/>
            <a:chOff x="7057745" y="3206511"/>
            <a:chExt cx="1436321" cy="1458866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FD819A5-19DA-1040-9002-5940C5F4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689" r="56485"/>
            <a:stretch/>
          </p:blipFill>
          <p:spPr>
            <a:xfrm>
              <a:off x="7104477" y="3233865"/>
              <a:ext cx="1389589" cy="1431512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1CC4DB8-94D6-F141-8BAA-908ED38FAFDA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E4F87F-1C48-314A-8A3C-28EB708B5AA1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6CBDA77-D647-BE4E-99A3-0917120E9E15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41A8FD0-CB6E-6C48-B865-E75DA849224F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94C433-342B-DE4F-957B-40BBC269D2D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EE8258E-F604-E746-B309-8D312D4C0374}"/>
              </a:ext>
            </a:extLst>
          </p:cNvPr>
          <p:cNvGrpSpPr/>
          <p:nvPr/>
        </p:nvGrpSpPr>
        <p:grpSpPr>
          <a:xfrm>
            <a:off x="1936162" y="5445699"/>
            <a:ext cx="6988479" cy="756507"/>
            <a:chOff x="6136139" y="5408908"/>
            <a:chExt cx="6988479" cy="756507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F92F415D-0DA0-4443-BF1D-2BCE4E2BB822}"/>
                </a:ext>
              </a:extLst>
            </p:cNvPr>
            <p:cNvSpPr/>
            <p:nvPr/>
          </p:nvSpPr>
          <p:spPr>
            <a:xfrm>
              <a:off x="6136139" y="5408908"/>
              <a:ext cx="6988479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𝑠𝑖𝑔𝑚𝑜𝑖𝑑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4C087D54-DB02-4444-A4DB-30181CC63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458948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68159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8200" y="2814857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「斜坡函數」則是將負數的資料專換為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正數或零則維持原本的數值，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如果在處理資料時，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想要忽略負數的數值時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就可以採用這個函數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8BF1C5B-FCC9-904A-8B9B-2B2D87418081}"/>
              </a:ext>
            </a:extLst>
          </p:cNvPr>
          <p:cNvGrpSpPr/>
          <p:nvPr/>
        </p:nvGrpSpPr>
        <p:grpSpPr>
          <a:xfrm>
            <a:off x="7537954" y="2358834"/>
            <a:ext cx="2377440" cy="3030347"/>
            <a:chOff x="7935468" y="2225770"/>
            <a:chExt cx="2377440" cy="3030347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65B2616-A421-F440-94C8-C9EE43FA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9" r="72694" b="78722"/>
            <a:stretch/>
          </p:blipFill>
          <p:spPr>
            <a:xfrm>
              <a:off x="8104632" y="4744053"/>
              <a:ext cx="2039112" cy="51206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F6F583A-598E-7748-A41B-A6FEDDFE5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935468" y="2225770"/>
              <a:ext cx="2377440" cy="2518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04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斜坡函數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47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3AB07-0631-DB4E-939B-4A57F2C7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類神經網路與激勵函數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-</a:t>
            </a:r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斜坡函數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704CE63D-9736-F54C-AFFA-BB22D18BAEA3}"/>
              </a:ext>
            </a:extLst>
          </p:cNvPr>
          <p:cNvSpPr/>
          <p:nvPr/>
        </p:nvSpPr>
        <p:spPr>
          <a:xfrm>
            <a:off x="838200" y="1405680"/>
            <a:ext cx="8014513" cy="50107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3355B63-6CE1-E54F-87CA-2BAE668C1914}"/>
              </a:ext>
            </a:extLst>
          </p:cNvPr>
          <p:cNvSpPr/>
          <p:nvPr/>
        </p:nvSpPr>
        <p:spPr>
          <a:xfrm>
            <a:off x="2052031" y="257535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19AE012-250A-0C46-BC60-515B3F630D3F}"/>
              </a:ext>
            </a:extLst>
          </p:cNvPr>
          <p:cNvSpPr/>
          <p:nvPr/>
        </p:nvSpPr>
        <p:spPr>
          <a:xfrm>
            <a:off x="2052031" y="35441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3E5F45D-843E-304B-B506-AEF160EB3C85}"/>
              </a:ext>
            </a:extLst>
          </p:cNvPr>
          <p:cNvSpPr/>
          <p:nvPr/>
        </p:nvSpPr>
        <p:spPr>
          <a:xfrm>
            <a:off x="2058355" y="451301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365D472-C3E2-8149-BCF2-A0DE1D00133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333575" y="2940031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9B6BD53-2574-A447-9034-31238C59326C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333575" y="3908860"/>
            <a:ext cx="71845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3B30461-8E43-AC41-B2A5-044756F1D71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39899" y="4877689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/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10C5C04B-A29E-2643-A22A-D612FBB0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485" y="33871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61690E1C-5EB5-844F-BA2B-A460C2F303A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781374" y="2940031"/>
            <a:ext cx="2512111" cy="964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F8F75B7-3C8E-6748-9A98-6FD4258368E7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781374" y="3904199"/>
            <a:ext cx="2512111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6EDB91C-F527-C440-97A7-53DF09ED6ED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787698" y="3904199"/>
            <a:ext cx="2505787" cy="973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0660D1-EDB7-674E-A5A0-A936443DA884}"/>
              </a:ext>
            </a:extLst>
          </p:cNvPr>
          <p:cNvSpPr txBox="1"/>
          <p:nvPr/>
        </p:nvSpPr>
        <p:spPr>
          <a:xfrm>
            <a:off x="3636921" y="29615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1101BD-D540-384B-890F-73C5D465D350}"/>
              </a:ext>
            </a:extLst>
          </p:cNvPr>
          <p:cNvSpPr txBox="1"/>
          <p:nvPr/>
        </p:nvSpPr>
        <p:spPr>
          <a:xfrm>
            <a:off x="3391501" y="355775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-3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795EFC-80CA-A94E-AF15-356C1A0184E9}"/>
              </a:ext>
            </a:extLst>
          </p:cNvPr>
          <p:cNvSpPr txBox="1"/>
          <p:nvPr/>
        </p:nvSpPr>
        <p:spPr>
          <a:xfrm>
            <a:off x="3565983" y="45132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4647A4-F75A-AB49-90E7-9D9953610FD1}"/>
              </a:ext>
            </a:extLst>
          </p:cNvPr>
          <p:cNvCxnSpPr>
            <a:cxnSpLocks/>
            <a:stCxn id="11" idx="6"/>
            <a:endCxn id="34" idx="2"/>
          </p:cNvCxnSpPr>
          <p:nvPr/>
        </p:nvCxnSpPr>
        <p:spPr>
          <a:xfrm>
            <a:off x="6327628" y="3904199"/>
            <a:ext cx="730117" cy="13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8AD8B510-A808-3E4B-843F-4351D1373621}"/>
              </a:ext>
            </a:extLst>
          </p:cNvPr>
          <p:cNvSpPr/>
          <p:nvPr/>
        </p:nvSpPr>
        <p:spPr>
          <a:xfrm>
            <a:off x="9110957" y="3550844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D1BFDE-7B67-C64C-B3DD-298B18FD5ED8}"/>
              </a:ext>
            </a:extLst>
          </p:cNvPr>
          <p:cNvSpPr txBox="1"/>
          <p:nvPr/>
        </p:nvSpPr>
        <p:spPr>
          <a:xfrm>
            <a:off x="910128" y="52177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14A557-62BC-3C44-AD10-868CCAD979C7}"/>
              </a:ext>
            </a:extLst>
          </p:cNvPr>
          <p:cNvSpPr txBox="1"/>
          <p:nvPr/>
        </p:nvSpPr>
        <p:spPr>
          <a:xfrm>
            <a:off x="4056823" y="49164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118E2EA-9B20-AB49-B405-CA29772767E4}"/>
              </a:ext>
            </a:extLst>
          </p:cNvPr>
          <p:cNvSpPr txBox="1"/>
          <p:nvPr/>
        </p:nvSpPr>
        <p:spPr>
          <a:xfrm>
            <a:off x="5460254" y="43832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FDB055B-55C0-A047-A232-4B1E871A6746}"/>
              </a:ext>
            </a:extLst>
          </p:cNvPr>
          <p:cNvSpPr txBox="1"/>
          <p:nvPr/>
        </p:nvSpPr>
        <p:spPr>
          <a:xfrm>
            <a:off x="9110957" y="4289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421881C-C8F1-3C44-93C8-B65C18702A8C}"/>
              </a:ext>
            </a:extLst>
          </p:cNvPr>
          <p:cNvSpPr/>
          <p:nvPr/>
        </p:nvSpPr>
        <p:spPr>
          <a:xfrm>
            <a:off x="5328717" y="2431331"/>
            <a:ext cx="960699" cy="555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𝜃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A5A40912-76C3-5B47-9F4C-E179DF248BAB}"/>
              </a:ext>
            </a:extLst>
          </p:cNvPr>
          <p:cNvCxnSpPr>
            <a:cxnSpLocks/>
            <a:stCxn id="30" idx="2"/>
            <a:endCxn id="11" idx="0"/>
          </p:cNvCxnSpPr>
          <p:nvPr/>
        </p:nvCxnSpPr>
        <p:spPr>
          <a:xfrm>
            <a:off x="5809067" y="2987062"/>
            <a:ext cx="1490" cy="40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4CBB7B-A0CF-5A41-B1B2-6664CBC113FC}"/>
              </a:ext>
            </a:extLst>
          </p:cNvPr>
          <p:cNvGrpSpPr/>
          <p:nvPr/>
        </p:nvGrpSpPr>
        <p:grpSpPr>
          <a:xfrm>
            <a:off x="7057745" y="3206511"/>
            <a:ext cx="1422730" cy="1422730"/>
            <a:chOff x="7057745" y="3206511"/>
            <a:chExt cx="1422730" cy="142273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792473A-5A65-9947-A761-487831EB7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166" t="49444" r="1308"/>
            <a:stretch/>
          </p:blipFill>
          <p:spPr>
            <a:xfrm>
              <a:off x="7111987" y="3225426"/>
              <a:ext cx="1308752" cy="1386285"/>
            </a:xfrm>
            <a:prstGeom prst="rect">
              <a:avLst/>
            </a:prstGeom>
          </p:spPr>
        </p:pic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5D2AD7E-4FCF-384F-BB55-45DFF641CCB4}"/>
                </a:ext>
              </a:extLst>
            </p:cNvPr>
            <p:cNvSpPr/>
            <p:nvPr/>
          </p:nvSpPr>
          <p:spPr>
            <a:xfrm>
              <a:off x="7057745" y="3206511"/>
              <a:ext cx="1422730" cy="142273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2BF6BE7F-1A7A-B341-A72D-2567013B9838}"/>
              </a:ext>
            </a:extLst>
          </p:cNvPr>
          <p:cNvCxnSpPr>
            <a:cxnSpLocks/>
            <a:stCxn id="34" idx="6"/>
            <a:endCxn id="19" idx="2"/>
          </p:cNvCxnSpPr>
          <p:nvPr/>
        </p:nvCxnSpPr>
        <p:spPr>
          <a:xfrm flipV="1">
            <a:off x="8480475" y="3915516"/>
            <a:ext cx="630482" cy="2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93DEDB-97CB-CB4B-B152-2B22982B5EB2}"/>
              </a:ext>
            </a:extLst>
          </p:cNvPr>
          <p:cNvGrpSpPr/>
          <p:nvPr/>
        </p:nvGrpSpPr>
        <p:grpSpPr>
          <a:xfrm>
            <a:off x="1936162" y="5445699"/>
            <a:ext cx="6544313" cy="756507"/>
            <a:chOff x="6136139" y="5408908"/>
            <a:chExt cx="6544313" cy="756507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95B2776-F6C8-9245-A3F5-6845266D359B}"/>
                </a:ext>
              </a:extLst>
            </p:cNvPr>
            <p:cNvSpPr/>
            <p:nvPr/>
          </p:nvSpPr>
          <p:spPr>
            <a:xfrm>
              <a:off x="6136139" y="5408908"/>
              <a:ext cx="654431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/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𝑟𝑎𝑚𝑝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9D30D2D7-63E4-AE4C-B147-58748C1BD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338" y="5526403"/>
                  <a:ext cx="6012672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EA7A3A6-4693-EB48-BE29-D4360024D1C8}"/>
              </a:ext>
            </a:extLst>
          </p:cNvPr>
          <p:cNvSpPr txBox="1"/>
          <p:nvPr/>
        </p:nvSpPr>
        <p:spPr>
          <a:xfrm>
            <a:off x="984004" y="2709197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CA18ABA-025A-544C-AC02-29AA6E167112}"/>
              </a:ext>
            </a:extLst>
          </p:cNvPr>
          <p:cNvSpPr txBox="1"/>
          <p:nvPr/>
        </p:nvSpPr>
        <p:spPr>
          <a:xfrm>
            <a:off x="978991" y="367336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AA20E69-F248-7842-B479-6ED72671DE79}"/>
              </a:ext>
            </a:extLst>
          </p:cNvPr>
          <p:cNvSpPr txBox="1"/>
          <p:nvPr/>
        </p:nvSpPr>
        <p:spPr>
          <a:xfrm>
            <a:off x="1001095" y="4642195"/>
            <a:ext cx="3545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59F60D1-00BA-C043-8AAF-2AB09D678E5E}"/>
              </a:ext>
            </a:extLst>
          </p:cNvPr>
          <p:cNvSpPr txBox="1"/>
          <p:nvPr/>
        </p:nvSpPr>
        <p:spPr>
          <a:xfrm>
            <a:off x="5957656" y="2478363"/>
            <a:ext cx="61747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840AB37-F3C7-FF4D-96B5-8983B8557729}"/>
              </a:ext>
            </a:extLst>
          </p:cNvPr>
          <p:cNvSpPr txBox="1"/>
          <p:nvPr/>
        </p:nvSpPr>
        <p:spPr>
          <a:xfrm>
            <a:off x="9333063" y="290925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</a:p>
        </p:txBody>
      </p:sp>
    </p:spTree>
    <p:extLst>
      <p:ext uri="{BB962C8B-B14F-4D97-AF65-F5344CB8AC3E}">
        <p14:creationId xmlns:p14="http://schemas.microsoft.com/office/powerpoint/2010/main" val="28999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8E132FD-EB14-FA40-B2C2-3EE7241E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28" y="3429000"/>
            <a:ext cx="2056995" cy="20569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C0F5C73-AC9B-5746-BA00-1CA50F04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66" y="2875205"/>
            <a:ext cx="2569395" cy="36405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1A2F0A-B6A7-BC4A-B792-F0812F7C0609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60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7B2AC-0893-4946-8D29-0C3560EC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F0266B-D62C-754D-94B6-88195DCD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828800"/>
            <a:ext cx="8521700" cy="32004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6181D028-8E9A-2743-8579-9CCE187AD894}"/>
              </a:ext>
            </a:extLst>
          </p:cNvPr>
          <p:cNvSpPr/>
          <p:nvPr/>
        </p:nvSpPr>
        <p:spPr>
          <a:xfrm>
            <a:off x="6096000" y="1999488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F993137-6181-214C-809D-BADC7BFA39BD}"/>
              </a:ext>
            </a:extLst>
          </p:cNvPr>
          <p:cNvSpPr txBox="1"/>
          <p:nvPr/>
        </p:nvSpPr>
        <p:spPr>
          <a:xfrm>
            <a:off x="3108960" y="5199888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第二章中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，我們介紹了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建立類神經網路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所需的流程，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但是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在運算上，類神經網路是如何自動調整權重的呢？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EFC613C-4366-DD49-80BF-610CD017E3F7}"/>
              </a:ext>
            </a:extLst>
          </p:cNvPr>
          <p:cNvCxnSpPr>
            <a:stCxn id="4" idx="0"/>
          </p:cNvCxnSpPr>
          <p:nvPr/>
        </p:nvCxnSpPr>
        <p:spPr>
          <a:xfrm flipV="1">
            <a:off x="6894612" y="4059936"/>
            <a:ext cx="621756" cy="11399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89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96-D469-5241-A4D4-89450C0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0D3487-61F2-E34B-A8A5-938271E3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42" y="2348644"/>
            <a:ext cx="859182" cy="10277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22549E-2E00-2142-AD57-9202FFDB1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10" y="1869566"/>
            <a:ext cx="1027749" cy="1027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656B72-BB25-5648-BF99-EB10B34D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60" y="2826676"/>
            <a:ext cx="924973" cy="9626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BEA0AEF-7371-5044-B2DB-EC917D9F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89" y="2619839"/>
            <a:ext cx="1239401" cy="8262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58AC35-2BBC-F04E-BAA8-5E76BCE29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95" y="1631650"/>
            <a:ext cx="1239401" cy="8262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F11CC9E-FEA0-A743-BE4E-532CFB3BE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241" y="2458112"/>
            <a:ext cx="929648" cy="86349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EF8EE6-0BDE-5E4F-9A73-E14BC223E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538" y="1644293"/>
            <a:ext cx="924974" cy="81077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0166C19-EAB3-EC44-ADFE-ECA103682E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2956" y="4296469"/>
            <a:ext cx="988618" cy="102774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72E68FB-7391-8249-9C6E-9EF62710F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422" y="3426829"/>
            <a:ext cx="1084125" cy="91339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CDEF123-6B60-194C-8D5B-16482A2E6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8724" y="3358122"/>
            <a:ext cx="859184" cy="93083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EC0EE26-3B5C-F84B-B1A3-FCBDCDBDD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3668" y="4653727"/>
            <a:ext cx="988619" cy="95467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59FE4E1-856B-CC4A-AD7D-6777178DDD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558" y="4340228"/>
            <a:ext cx="980235" cy="8963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C31608D-CC01-E24B-BA31-38B764C836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3668" y="3454364"/>
            <a:ext cx="988618" cy="88586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4085A9E-9A3A-A148-A4F5-F57D668A0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0612" y="3531998"/>
            <a:ext cx="999260" cy="102774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D5762CC-5897-314A-BAA4-81A88DC0CA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4142" y="1732054"/>
            <a:ext cx="1239400" cy="8527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75DDE70-EA17-474D-BAA4-631AE92616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34945" y="4480152"/>
            <a:ext cx="1176288" cy="882216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4E7B0A6B-1168-CA4D-99B8-B363E7321688}"/>
              </a:ext>
            </a:extLst>
          </p:cNvPr>
          <p:cNvGrpSpPr/>
          <p:nvPr/>
        </p:nvGrpSpPr>
        <p:grpSpPr>
          <a:xfrm>
            <a:off x="7307001" y="1354811"/>
            <a:ext cx="4318831" cy="3514394"/>
            <a:chOff x="6305552" y="1586167"/>
            <a:chExt cx="4318831" cy="3514394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9B80EF5B-E299-494C-A7BD-B2B25B172CDD}"/>
                </a:ext>
              </a:extLst>
            </p:cNvPr>
            <p:cNvGrpSpPr/>
            <p:nvPr/>
          </p:nvGrpSpPr>
          <p:grpSpPr>
            <a:xfrm>
              <a:off x="6305552" y="1586167"/>
              <a:ext cx="4318831" cy="3514394"/>
              <a:chOff x="6789420" y="1601530"/>
              <a:chExt cx="4318831" cy="3514394"/>
            </a:xfrm>
          </p:grpSpPr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447C20FA-C28B-FE4C-A5C7-7C1CDB577A60}"/>
                  </a:ext>
                </a:extLst>
              </p:cNvPr>
              <p:cNvGrpSpPr/>
              <p:nvPr/>
            </p:nvGrpSpPr>
            <p:grpSpPr>
              <a:xfrm>
                <a:off x="6789420" y="1601530"/>
                <a:ext cx="1006920" cy="3514394"/>
                <a:chOff x="6789420" y="1601530"/>
                <a:chExt cx="1006920" cy="3514394"/>
              </a:xfrm>
            </p:grpSpPr>
            <p:sp>
              <p:nvSpPr>
                <p:cNvPr id="76" name="橢圓 75">
                  <a:extLst>
                    <a:ext uri="{FF2B5EF4-FFF2-40B4-BE49-F238E27FC236}">
                      <a16:creationId xmlns:a16="http://schemas.microsoft.com/office/drawing/2014/main" id="{2CA5758F-BE05-364B-8602-EE4C1D236E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1601530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7" name="直線箭頭接點 76">
                  <a:extLst>
                    <a:ext uri="{FF2B5EF4-FFF2-40B4-BE49-F238E27FC236}">
                      <a16:creationId xmlns:a16="http://schemas.microsoft.com/office/drawing/2014/main" id="{386D1AD0-D223-5B40-B81B-E0AE549990DF}"/>
                    </a:ext>
                  </a:extLst>
                </p:cNvPr>
                <p:cNvCxnSpPr>
                  <a:cxnSpLocks/>
                  <a:endCxn id="76" idx="2"/>
                </p:cNvCxnSpPr>
                <p:nvPr/>
              </p:nvCxnSpPr>
              <p:spPr>
                <a:xfrm>
                  <a:off x="6789420" y="1853530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橢圓 77">
                  <a:extLst>
                    <a:ext uri="{FF2B5EF4-FFF2-40B4-BE49-F238E27FC236}">
                      <a16:creationId xmlns:a16="http://schemas.microsoft.com/office/drawing/2014/main" id="{58CAC288-F8BD-5B46-9A85-3EE1B4F46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23544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79" name="直線箭頭接點 78">
                  <a:extLst>
                    <a:ext uri="{FF2B5EF4-FFF2-40B4-BE49-F238E27FC236}">
                      <a16:creationId xmlns:a16="http://schemas.microsoft.com/office/drawing/2014/main" id="{365A9694-3249-D848-95CF-C29E8A0CF2C2}"/>
                    </a:ext>
                  </a:extLst>
                </p:cNvPr>
                <p:cNvCxnSpPr>
                  <a:cxnSpLocks/>
                  <a:endCxn id="78" idx="2"/>
                </p:cNvCxnSpPr>
                <p:nvPr/>
              </p:nvCxnSpPr>
              <p:spPr>
                <a:xfrm>
                  <a:off x="6789420" y="2606497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2CB66853-160F-0D42-A5F3-40ED10D0BE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4611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1" name="直線箭頭接點 80">
                  <a:extLst>
                    <a:ext uri="{FF2B5EF4-FFF2-40B4-BE49-F238E27FC236}">
                      <a16:creationId xmlns:a16="http://schemas.microsoft.com/office/drawing/2014/main" id="{2B140B3B-754D-814B-B5E7-560B96DA992E}"/>
                    </a:ext>
                  </a:extLst>
                </p:cNvPr>
                <p:cNvCxnSpPr>
                  <a:cxnSpLocks/>
                  <a:endCxn id="80" idx="2"/>
                </p:cNvCxnSpPr>
                <p:nvPr/>
              </p:nvCxnSpPr>
              <p:spPr>
                <a:xfrm>
                  <a:off x="6789420" y="486392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橢圓 81">
                  <a:extLst>
                    <a:ext uri="{FF2B5EF4-FFF2-40B4-BE49-F238E27FC236}">
                      <a16:creationId xmlns:a16="http://schemas.microsoft.com/office/drawing/2014/main" id="{CC862695-C25B-8F48-9A89-E9C0D40D49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860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3" name="直線箭頭接點 82">
                  <a:extLst>
                    <a:ext uri="{FF2B5EF4-FFF2-40B4-BE49-F238E27FC236}">
                      <a16:creationId xmlns:a16="http://schemas.microsoft.com/office/drawing/2014/main" id="{3F75DDAE-84FB-1640-B359-C4AE10FA7D78}"/>
                    </a:ext>
                  </a:extLst>
                </p:cNvPr>
                <p:cNvCxnSpPr>
                  <a:cxnSpLocks/>
                  <a:endCxn id="82" idx="2"/>
                </p:cNvCxnSpPr>
                <p:nvPr/>
              </p:nvCxnSpPr>
              <p:spPr>
                <a:xfrm>
                  <a:off x="6789420" y="4112431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橢圓 83">
                  <a:extLst>
                    <a:ext uri="{FF2B5EF4-FFF2-40B4-BE49-F238E27FC236}">
                      <a16:creationId xmlns:a16="http://schemas.microsoft.com/office/drawing/2014/main" id="{97ADBBB6-5C7C-E641-AFEA-B1CC156E32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92340" y="310746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85" name="直線箭頭接點 84">
                  <a:extLst>
                    <a:ext uri="{FF2B5EF4-FFF2-40B4-BE49-F238E27FC236}">
                      <a16:creationId xmlns:a16="http://schemas.microsoft.com/office/drawing/2014/main" id="{E112E4E0-2FB4-E648-87A5-E17BD3E39D2C}"/>
                    </a:ext>
                  </a:extLst>
                </p:cNvPr>
                <p:cNvCxnSpPr>
                  <a:cxnSpLocks/>
                  <a:endCxn id="84" idx="2"/>
                </p:cNvCxnSpPr>
                <p:nvPr/>
              </p:nvCxnSpPr>
              <p:spPr>
                <a:xfrm>
                  <a:off x="6789420" y="3359464"/>
                  <a:ext cx="50292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E71434A4-0675-9842-9961-2E7B7F86410E}"/>
                  </a:ext>
                </a:extLst>
              </p:cNvPr>
              <p:cNvGrpSpPr/>
              <p:nvPr/>
            </p:nvGrpSpPr>
            <p:grpSpPr>
              <a:xfrm>
                <a:off x="8946843" y="2111062"/>
                <a:ext cx="504000" cy="2500862"/>
                <a:chOff x="8946843" y="2111062"/>
                <a:chExt cx="504000" cy="2500862"/>
              </a:xfrm>
            </p:grpSpPr>
            <p:sp>
              <p:nvSpPr>
                <p:cNvPr id="73" name="橢圓 72">
                  <a:extLst>
                    <a:ext uri="{FF2B5EF4-FFF2-40B4-BE49-F238E27FC236}">
                      <a16:creationId xmlns:a16="http://schemas.microsoft.com/office/drawing/2014/main" id="{ED15B51C-C374-A746-A5BB-91A7B4EEA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310989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AA884D5-B3FA-8D46-9E92-CA09E8F3DF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2111062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0130860A-91BA-9649-9783-AB08076086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46843" y="4107924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F6B6007F-18EE-9C48-A1E7-DFBCF7C9728E}"/>
                  </a:ext>
                </a:extLst>
              </p:cNvPr>
              <p:cNvCxnSpPr>
                <a:cxnSpLocks/>
                <a:stCxn id="76" idx="6"/>
                <a:endCxn id="74" idx="2"/>
              </p:cNvCxnSpPr>
              <p:nvPr/>
            </p:nvCxnSpPr>
            <p:spPr>
              <a:xfrm>
                <a:off x="7796340" y="1853530"/>
                <a:ext cx="1150503" cy="5095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6FDE0A81-1D9C-7146-A060-B18896DB44F5}"/>
                  </a:ext>
                </a:extLst>
              </p:cNvPr>
              <p:cNvCxnSpPr>
                <a:cxnSpLocks/>
                <a:stCxn id="76" idx="6"/>
                <a:endCxn id="73" idx="2"/>
              </p:cNvCxnSpPr>
              <p:nvPr/>
            </p:nvCxnSpPr>
            <p:spPr>
              <a:xfrm>
                <a:off x="7796340" y="1853530"/>
                <a:ext cx="1150503" cy="15083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89D55AB2-2475-0F46-B29A-F814898DB07A}"/>
                  </a:ext>
                </a:extLst>
              </p:cNvPr>
              <p:cNvCxnSpPr>
                <a:cxnSpLocks/>
                <a:stCxn id="76" idx="6"/>
                <a:endCxn id="75" idx="2"/>
              </p:cNvCxnSpPr>
              <p:nvPr/>
            </p:nvCxnSpPr>
            <p:spPr>
              <a:xfrm>
                <a:off x="7796340" y="1853530"/>
                <a:ext cx="1150503" cy="25063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D48354F8-C8D2-964A-8E81-539A9A25E62A}"/>
                  </a:ext>
                </a:extLst>
              </p:cNvPr>
              <p:cNvCxnSpPr>
                <a:cxnSpLocks/>
                <a:stCxn id="78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434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8FD7709-B2A8-8045-8B56-132DFAAD8F89}"/>
                  </a:ext>
                </a:extLst>
              </p:cNvPr>
              <p:cNvCxnSpPr>
                <a:cxnSpLocks/>
                <a:stCxn id="78" idx="6"/>
                <a:endCxn id="73" idx="2"/>
              </p:cNvCxnSpPr>
              <p:nvPr/>
            </p:nvCxnSpPr>
            <p:spPr>
              <a:xfrm>
                <a:off x="7796340" y="2606497"/>
                <a:ext cx="1150503" cy="755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0A183D1D-1AE1-C140-A2D5-77E793B517D6}"/>
                  </a:ext>
                </a:extLst>
              </p:cNvPr>
              <p:cNvCxnSpPr>
                <a:cxnSpLocks/>
                <a:stCxn id="78" idx="6"/>
                <a:endCxn id="75" idx="2"/>
              </p:cNvCxnSpPr>
              <p:nvPr/>
            </p:nvCxnSpPr>
            <p:spPr>
              <a:xfrm>
                <a:off x="7796340" y="2606497"/>
                <a:ext cx="1150503" cy="1753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52E60A2D-DA9F-F946-9C30-F2CCD41152E2}"/>
                  </a:ext>
                </a:extLst>
              </p:cNvPr>
              <p:cNvCxnSpPr>
                <a:cxnSpLocks/>
                <a:stCxn id="84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9964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5716EFA9-E1CD-FC41-BE4C-E97474958D64}"/>
                  </a:ext>
                </a:extLst>
              </p:cNvPr>
              <p:cNvCxnSpPr>
                <a:cxnSpLocks/>
                <a:stCxn id="84" idx="6"/>
                <a:endCxn id="73" idx="2"/>
              </p:cNvCxnSpPr>
              <p:nvPr/>
            </p:nvCxnSpPr>
            <p:spPr>
              <a:xfrm>
                <a:off x="7796340" y="3359464"/>
                <a:ext cx="1150503" cy="24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3B41292E-5086-934A-81B1-195B0FD72C4E}"/>
                  </a:ext>
                </a:extLst>
              </p:cNvPr>
              <p:cNvCxnSpPr>
                <a:cxnSpLocks/>
                <a:stCxn id="84" idx="6"/>
                <a:endCxn id="75" idx="2"/>
              </p:cNvCxnSpPr>
              <p:nvPr/>
            </p:nvCxnSpPr>
            <p:spPr>
              <a:xfrm>
                <a:off x="7796340" y="3359464"/>
                <a:ext cx="1150503" cy="10004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0F95BD62-35EA-DB43-B7CC-CDDF0D0D4A36}"/>
                  </a:ext>
                </a:extLst>
              </p:cNvPr>
              <p:cNvCxnSpPr>
                <a:cxnSpLocks/>
                <a:stCxn id="82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174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079E78E-EE3B-7D46-A661-D89A87961700}"/>
                  </a:ext>
                </a:extLst>
              </p:cNvPr>
              <p:cNvCxnSpPr>
                <a:cxnSpLocks/>
                <a:stCxn id="82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7505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8646FA43-5E72-0349-B568-47D89D3D4780}"/>
                  </a:ext>
                </a:extLst>
              </p:cNvPr>
              <p:cNvCxnSpPr>
                <a:cxnSpLocks/>
                <a:stCxn id="82" idx="6"/>
                <a:endCxn id="75" idx="2"/>
              </p:cNvCxnSpPr>
              <p:nvPr/>
            </p:nvCxnSpPr>
            <p:spPr>
              <a:xfrm>
                <a:off x="7796340" y="4112431"/>
                <a:ext cx="1150503" cy="2474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82430CEF-703B-B742-AC9A-F851E54AE7AB}"/>
                  </a:ext>
                </a:extLst>
              </p:cNvPr>
              <p:cNvCxnSpPr>
                <a:cxnSpLocks/>
                <a:stCxn id="80" idx="6"/>
                <a:endCxn id="74" idx="2"/>
              </p:cNvCxnSpPr>
              <p:nvPr/>
            </p:nvCxnSpPr>
            <p:spPr>
              <a:xfrm flipV="1">
                <a:off x="7796340" y="2363062"/>
                <a:ext cx="1150503" cy="25008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D8D68243-1964-D546-8F5B-9EF2254D07D1}"/>
                  </a:ext>
                </a:extLst>
              </p:cNvPr>
              <p:cNvCxnSpPr>
                <a:cxnSpLocks/>
                <a:stCxn id="80" idx="6"/>
                <a:endCxn id="73" idx="2"/>
              </p:cNvCxnSpPr>
              <p:nvPr/>
            </p:nvCxnSpPr>
            <p:spPr>
              <a:xfrm flipV="1">
                <a:off x="7796340" y="3361897"/>
                <a:ext cx="1150503" cy="15020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6A36C1B0-5C14-BA44-9FF8-C80C56F4649C}"/>
                  </a:ext>
                </a:extLst>
              </p:cNvPr>
              <p:cNvCxnSpPr>
                <a:cxnSpLocks/>
                <a:stCxn id="80" idx="6"/>
                <a:endCxn id="75" idx="2"/>
              </p:cNvCxnSpPr>
              <p:nvPr/>
            </p:nvCxnSpPr>
            <p:spPr>
              <a:xfrm flipV="1">
                <a:off x="7796340" y="4359924"/>
                <a:ext cx="1150503" cy="504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群組 63">
                <a:extLst>
                  <a:ext uri="{FF2B5EF4-FFF2-40B4-BE49-F238E27FC236}">
                    <a16:creationId xmlns:a16="http://schemas.microsoft.com/office/drawing/2014/main" id="{D908AD75-E8D7-D349-8C4B-D641A3787A19}"/>
                  </a:ext>
                </a:extLst>
              </p:cNvPr>
              <p:cNvGrpSpPr/>
              <p:nvPr/>
            </p:nvGrpSpPr>
            <p:grpSpPr>
              <a:xfrm>
                <a:off x="10604251" y="2587042"/>
                <a:ext cx="504000" cy="1512644"/>
                <a:chOff x="10349346" y="2599787"/>
                <a:chExt cx="504000" cy="1512644"/>
              </a:xfrm>
            </p:grpSpPr>
            <p:sp>
              <p:nvSpPr>
                <p:cNvPr id="71" name="橢圓 70">
                  <a:extLst>
                    <a:ext uri="{FF2B5EF4-FFF2-40B4-BE49-F238E27FC236}">
                      <a16:creationId xmlns:a16="http://schemas.microsoft.com/office/drawing/2014/main" id="{AAB63147-CAA7-3249-B5E3-433EDF6237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2599787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1699C53A-2ABA-744E-A2A9-A547F5775E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9346" y="3608431"/>
                  <a:ext cx="504000" cy="504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F2E7A12-A065-CB42-8095-636B7E4EABBF}"/>
                  </a:ext>
                </a:extLst>
              </p:cNvPr>
              <p:cNvCxnSpPr>
                <a:cxnSpLocks/>
                <a:stCxn id="74" idx="6"/>
                <a:endCxn id="71" idx="2"/>
              </p:cNvCxnSpPr>
              <p:nvPr/>
            </p:nvCxnSpPr>
            <p:spPr>
              <a:xfrm>
                <a:off x="9450843" y="2363062"/>
                <a:ext cx="1153408" cy="47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209837D7-DD33-F342-B357-4793FBFF4E17}"/>
                  </a:ext>
                </a:extLst>
              </p:cNvPr>
              <p:cNvCxnSpPr>
                <a:cxnSpLocks/>
                <a:stCxn id="74" idx="6"/>
                <a:endCxn id="72" idx="2"/>
              </p:cNvCxnSpPr>
              <p:nvPr/>
            </p:nvCxnSpPr>
            <p:spPr>
              <a:xfrm>
                <a:off x="9450843" y="2363062"/>
                <a:ext cx="1153408" cy="14846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F5A223B1-268F-2B44-BCB2-D2EF730F9AA4}"/>
                  </a:ext>
                </a:extLst>
              </p:cNvPr>
              <p:cNvCxnSpPr>
                <a:cxnSpLocks/>
                <a:stCxn id="73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5228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8F9353A4-0148-0A46-B08F-CFBA75A5720A}"/>
                  </a:ext>
                </a:extLst>
              </p:cNvPr>
              <p:cNvCxnSpPr>
                <a:cxnSpLocks/>
                <a:stCxn id="73" idx="6"/>
                <a:endCxn id="72" idx="2"/>
              </p:cNvCxnSpPr>
              <p:nvPr/>
            </p:nvCxnSpPr>
            <p:spPr>
              <a:xfrm>
                <a:off x="9450843" y="3361897"/>
                <a:ext cx="1153408" cy="48578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522074EF-22AB-CD4A-850D-A7DDBD6EC0A4}"/>
                  </a:ext>
                </a:extLst>
              </p:cNvPr>
              <p:cNvCxnSpPr>
                <a:cxnSpLocks/>
                <a:stCxn id="75" idx="6"/>
                <a:endCxn id="71" idx="2"/>
              </p:cNvCxnSpPr>
              <p:nvPr/>
            </p:nvCxnSpPr>
            <p:spPr>
              <a:xfrm flipV="1">
                <a:off x="9450843" y="2839042"/>
                <a:ext cx="1153408" cy="152088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57FF24B0-FAB3-FB4A-B347-A794F3EDB9AC}"/>
                  </a:ext>
                </a:extLst>
              </p:cNvPr>
              <p:cNvCxnSpPr>
                <a:cxnSpLocks/>
                <a:stCxn id="75" idx="6"/>
                <a:endCxn id="72" idx="2"/>
              </p:cNvCxnSpPr>
              <p:nvPr/>
            </p:nvCxnSpPr>
            <p:spPr>
              <a:xfrm flipV="1">
                <a:off x="9450843" y="3847686"/>
                <a:ext cx="1153408" cy="512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3735789-BB79-4A4C-A5C9-0D3D67DFFF8B}"/>
                </a:ext>
              </a:extLst>
            </p:cNvPr>
            <p:cNvSpPr/>
            <p:nvPr/>
          </p:nvSpPr>
          <p:spPr>
            <a:xfrm>
              <a:off x="7419605" y="2114211"/>
              <a:ext cx="936237" cy="246221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659EA98-4529-074B-A95A-5A91641A0DCC}"/>
                </a:ext>
              </a:extLst>
            </p:cNvPr>
            <p:cNvSpPr/>
            <p:nvPr/>
          </p:nvSpPr>
          <p:spPr>
            <a:xfrm>
              <a:off x="9075560" y="2327701"/>
              <a:ext cx="936237" cy="203132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11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12</a:t>
              </a:r>
              <a:r>
                <a:rPr kumimoji="1" lang="zh-TW" altLang="en-US" sz="1400" baseline="-25000" dirty="0">
                  <a:latin typeface="Heiti SC Medium" pitchFamily="2" charset="-128"/>
                  <a:ea typeface="Heiti SC Medium" pitchFamily="2" charset="-128"/>
                </a:rPr>
                <a:t>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0.3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>
                  <a:latin typeface="Heiti SC Medium" pitchFamily="2" charset="-128"/>
                  <a:ea typeface="Heiti SC Medium" pitchFamily="2" charset="-128"/>
                </a:rPr>
                <a:t>13 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0.4</a:t>
              </a:r>
            </a:p>
            <a:p>
              <a:endParaRPr lang="en-US" altLang="zh-TW" sz="1400" dirty="0"/>
            </a:p>
            <a:p>
              <a:r>
                <a:rPr lang="en-US" altLang="zh-TW" sz="1400" dirty="0"/>
                <a:t>…</a:t>
              </a:r>
            </a:p>
            <a:p>
              <a:endParaRPr kumimoji="1" lang="en-US" altLang="zh-TW" sz="1400" dirty="0">
                <a:latin typeface="Heiti SC Medium" pitchFamily="2" charset="-128"/>
                <a:ea typeface="Heiti SC Medium" pitchFamily="2" charset="-128"/>
              </a:endParaRPr>
            </a:p>
            <a:p>
              <a:r>
                <a:rPr kumimoji="1" lang="en-US" altLang="zh-TW" sz="1400" dirty="0" err="1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sz="1400" baseline="-25000" dirty="0" err="1">
                  <a:latin typeface="Heiti SC Medium" pitchFamily="2" charset="-128"/>
                  <a:ea typeface="Heiti SC Medium" pitchFamily="2" charset="-128"/>
                </a:rPr>
                <a:t>nn</a:t>
              </a:r>
              <a:r>
                <a:rPr kumimoji="1" lang="zh-TW" altLang="en-US" sz="1400" dirty="0">
                  <a:latin typeface="Heiti SC Medium" pitchFamily="2" charset="-128"/>
                  <a:ea typeface="Heiti SC Medium" pitchFamily="2" charset="-128"/>
                </a:rPr>
                <a:t>：</a:t>
              </a:r>
              <a:r>
                <a:rPr kumimoji="1" lang="en-US" altLang="zh-TW" sz="1400" dirty="0">
                  <a:latin typeface="Heiti SC Medium" pitchFamily="2" charset="-128"/>
                  <a:ea typeface="Heiti SC Medium" pitchFamily="2" charset="-128"/>
                </a:rPr>
                <a:t>0.1</a:t>
              </a:r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3343AE4-87D8-094D-865C-A75D105BC054}"/>
                </a:ext>
              </a:extLst>
            </p:cNvPr>
            <p:cNvSpPr txBox="1"/>
            <p:nvPr/>
          </p:nvSpPr>
          <p:spPr>
            <a:xfrm>
              <a:off x="10175855" y="2639013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0A6FDDD-1138-0A4E-8CB1-6556CBC93243}"/>
                </a:ext>
              </a:extLst>
            </p:cNvPr>
            <p:cNvSpPr txBox="1"/>
            <p:nvPr/>
          </p:nvSpPr>
          <p:spPr>
            <a:xfrm>
              <a:off x="10175855" y="3647657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y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kumimoji="1" lang="zh-TW" altLang="en-US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11FEEFD1-76E5-B049-8761-81E0906050BE}"/>
              </a:ext>
            </a:extLst>
          </p:cNvPr>
          <p:cNvSpPr/>
          <p:nvPr/>
        </p:nvSpPr>
        <p:spPr>
          <a:xfrm>
            <a:off x="4616035" y="3019667"/>
            <a:ext cx="2386164" cy="512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927FE104-416F-7540-8B15-CF01CF245D77}"/>
              </a:ext>
            </a:extLst>
          </p:cNvPr>
          <p:cNvCxnSpPr>
            <a:cxnSpLocks/>
          </p:cNvCxnSpPr>
          <p:nvPr/>
        </p:nvCxnSpPr>
        <p:spPr>
          <a:xfrm flipV="1">
            <a:off x="4663787" y="3601841"/>
            <a:ext cx="2585443" cy="666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5E8264D-2A8A-F043-869F-C32292CC6765}"/>
              </a:ext>
            </a:extLst>
          </p:cNvPr>
          <p:cNvSpPr txBox="1"/>
          <p:nvPr/>
        </p:nvSpPr>
        <p:spPr>
          <a:xfrm>
            <a:off x="4643360" y="30449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訓練類神經網路</a:t>
            </a: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BC3471BB-3CA3-264E-AD8D-372F49868C5B}"/>
              </a:ext>
            </a:extLst>
          </p:cNvPr>
          <p:cNvSpPr/>
          <p:nvPr/>
        </p:nvSpPr>
        <p:spPr>
          <a:xfrm>
            <a:off x="4365229" y="2291383"/>
            <a:ext cx="2840736" cy="206044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3120F04-E6E3-6F4A-9523-29CE1E77D025}"/>
              </a:ext>
            </a:extLst>
          </p:cNvPr>
          <p:cNvSpPr txBox="1"/>
          <p:nvPr/>
        </p:nvSpPr>
        <p:spPr>
          <a:xfrm>
            <a:off x="2655538" y="5401860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還記得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嗎？其實類神經網路跟我們一樣，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是可以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從錯誤中學習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的，而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接下來要介紹的「學習演算法」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利用「誤差」計算權重應該如何調整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57356661-B55B-0446-BF24-042B89C3D26F}"/>
              </a:ext>
            </a:extLst>
          </p:cNvPr>
          <p:cNvCxnSpPr>
            <a:cxnSpLocks/>
            <a:stCxn id="87" idx="0"/>
            <a:endCxn id="86" idx="4"/>
          </p:cNvCxnSpPr>
          <p:nvPr/>
        </p:nvCxnSpPr>
        <p:spPr>
          <a:xfrm flipH="1" flipV="1">
            <a:off x="5785597" y="4351831"/>
            <a:ext cx="1117258" cy="10500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7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CAD371B-43A7-E141-9598-5A608DFF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103" y="3308302"/>
            <a:ext cx="4431793" cy="34413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在先前的課程，我們將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3990729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950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68561A4A-9FA2-5440-8E43-2CAE0484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363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2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29F3CA82-EE56-9E47-B0B8-21716E17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14451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F6A2A16-8F41-CE44-A8A0-5BCC4661FB02}"/>
              </a:ext>
            </a:extLst>
          </p:cNvPr>
          <p:cNvSpPr/>
          <p:nvPr/>
        </p:nvSpPr>
        <p:spPr>
          <a:xfrm>
            <a:off x="8209802" y="2462784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7144512" y="3996596"/>
            <a:ext cx="46153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這裡的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在計算誤差後，學習演算法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可能會調整「所有的」權重，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或是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 err="1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i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個」輸入值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376160" y="2741044"/>
            <a:ext cx="106529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441450" y="2741044"/>
            <a:ext cx="0" cy="1255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1A646616-739D-704F-AA3C-294BDB550F59}"/>
              </a:ext>
            </a:extLst>
          </p:cNvPr>
          <p:cNvSpPr/>
          <p:nvPr/>
        </p:nvSpPr>
        <p:spPr>
          <a:xfrm>
            <a:off x="9333839" y="2456688"/>
            <a:ext cx="463296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8441450" y="2734948"/>
            <a:ext cx="1124037" cy="1261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294E97E2-7375-DD4F-9F64-99344F0F87B8}"/>
              </a:ext>
            </a:extLst>
          </p:cNvPr>
          <p:cNvSpPr/>
          <p:nvPr/>
        </p:nvSpPr>
        <p:spPr>
          <a:xfrm>
            <a:off x="2706624" y="2266532"/>
            <a:ext cx="4376928" cy="1878748"/>
          </a:xfrm>
          <a:custGeom>
            <a:avLst/>
            <a:gdLst>
              <a:gd name="connsiteX0" fmla="*/ 4376928 w 4376928"/>
              <a:gd name="connsiteY0" fmla="*/ 1878748 h 1878748"/>
              <a:gd name="connsiteX1" fmla="*/ 1719072 w 4376928"/>
              <a:gd name="connsiteY1" fmla="*/ 49948 h 1878748"/>
              <a:gd name="connsiteX2" fmla="*/ 0 w 4376928"/>
              <a:gd name="connsiteY2" fmla="*/ 696124 h 187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6928" h="1878748">
                <a:moveTo>
                  <a:pt x="4376928" y="1878748"/>
                </a:moveTo>
                <a:cubicBezTo>
                  <a:pt x="3412744" y="1062900"/>
                  <a:pt x="2448560" y="247052"/>
                  <a:pt x="1719072" y="49948"/>
                </a:cubicBezTo>
                <a:cubicBezTo>
                  <a:pt x="989584" y="-147156"/>
                  <a:pt x="494792" y="274484"/>
                  <a:pt x="0" y="69612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96C64F9E-984A-7646-8674-EFA028580FCA}"/>
              </a:ext>
            </a:extLst>
          </p:cNvPr>
          <p:cNvSpPr/>
          <p:nvPr/>
        </p:nvSpPr>
        <p:spPr>
          <a:xfrm>
            <a:off x="2572512" y="2943263"/>
            <a:ext cx="4498848" cy="1177633"/>
          </a:xfrm>
          <a:custGeom>
            <a:avLst/>
            <a:gdLst>
              <a:gd name="connsiteX0" fmla="*/ 4498848 w 4498848"/>
              <a:gd name="connsiteY0" fmla="*/ 1177633 h 1177633"/>
              <a:gd name="connsiteX1" fmla="*/ 1694688 w 4498848"/>
              <a:gd name="connsiteY1" fmla="*/ 31585 h 1177633"/>
              <a:gd name="connsiteX2" fmla="*/ 0 w 4498848"/>
              <a:gd name="connsiteY2" fmla="*/ 433921 h 117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98848" h="1177633">
                <a:moveTo>
                  <a:pt x="4498848" y="1177633"/>
                </a:moveTo>
                <a:cubicBezTo>
                  <a:pt x="3471672" y="666585"/>
                  <a:pt x="2444496" y="155537"/>
                  <a:pt x="1694688" y="31585"/>
                </a:cubicBezTo>
                <a:cubicBezTo>
                  <a:pt x="944880" y="-92367"/>
                  <a:pt x="472440" y="170777"/>
                  <a:pt x="0" y="43392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C474DF4F-0505-494C-8E3E-D243D1FC49BD}"/>
              </a:ext>
            </a:extLst>
          </p:cNvPr>
          <p:cNvSpPr/>
          <p:nvPr/>
        </p:nvSpPr>
        <p:spPr>
          <a:xfrm>
            <a:off x="2706624" y="3547126"/>
            <a:ext cx="4352544" cy="585962"/>
          </a:xfrm>
          <a:custGeom>
            <a:avLst/>
            <a:gdLst>
              <a:gd name="connsiteX0" fmla="*/ 4352544 w 4352544"/>
              <a:gd name="connsiteY0" fmla="*/ 585962 h 585962"/>
              <a:gd name="connsiteX1" fmla="*/ 1328928 w 4352544"/>
              <a:gd name="connsiteY1" fmla="*/ 746 h 585962"/>
              <a:gd name="connsiteX2" fmla="*/ 0 w 4352544"/>
              <a:gd name="connsiteY2" fmla="*/ 488426 h 58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2544" h="585962">
                <a:moveTo>
                  <a:pt x="4352544" y="585962"/>
                </a:moveTo>
                <a:cubicBezTo>
                  <a:pt x="3203448" y="301482"/>
                  <a:pt x="2054352" y="17002"/>
                  <a:pt x="1328928" y="746"/>
                </a:cubicBezTo>
                <a:cubicBezTo>
                  <a:pt x="603504" y="-15510"/>
                  <a:pt x="301752" y="236458"/>
                  <a:pt x="0" y="48842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524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367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C797C647-C5F8-A740-AA5C-9B7C010D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49" y="1644264"/>
            <a:ext cx="5743999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59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51090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那麼，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指的是什麼？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學習演算法可能會調整權重很多次，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上方演算法這樣表示，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可以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解讀為「第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調整為「第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t+1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14456747-7151-214A-A25F-A8D829C7C5FB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97A988DE-D27B-4A4B-95BE-FB6B5F65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428B5FA-FA64-AC4D-BD23-5C36B0D06B10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0BE4B4B-0C08-FB4E-8560-F3F0E14AD191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12FC4F3-ABC4-2E4D-AC48-543CCAF071E0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52A1BDD-9C9D-D04F-96AE-E23019927C97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1185253-84FC-2B40-95CB-4D90DB9ED5CC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92BB6B9-DFC3-2441-A577-424F2DD45739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F2161EB-12DC-E640-99E6-986119ED4F10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29CCCCF-2350-784D-8ACF-5FE31270C37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C39282E7-5FEB-2145-ADB0-4BCA7615E66A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3C81BF49-A054-B147-8537-889F2710983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DA215336-DE2F-AF4E-BAD0-BD74405C35AE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手繪多邊形 27">
              <a:extLst>
                <a:ext uri="{FF2B5EF4-FFF2-40B4-BE49-F238E27FC236}">
                  <a16:creationId xmlns:a16="http://schemas.microsoft.com/office/drawing/2014/main" id="{8CC373E2-C687-B34B-B905-323AEAA0F1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2636AD-07BE-F144-A622-143A5A21355B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923B8587-1E6C-DF4D-A2CC-31EB6DF1CBEC}"/>
              </a:ext>
            </a:extLst>
          </p:cNvPr>
          <p:cNvSpPr/>
          <p:nvPr/>
        </p:nvSpPr>
        <p:spPr>
          <a:xfrm>
            <a:off x="4074289" y="2394586"/>
            <a:ext cx="2419108" cy="2489930"/>
          </a:xfrm>
          <a:custGeom>
            <a:avLst/>
            <a:gdLst>
              <a:gd name="connsiteX0" fmla="*/ 2419108 w 2419108"/>
              <a:gd name="connsiteY0" fmla="*/ 2489930 h 2489930"/>
              <a:gd name="connsiteX1" fmla="*/ 1435260 w 2419108"/>
              <a:gd name="connsiteY1" fmla="*/ 232867 h 2489930"/>
              <a:gd name="connsiteX2" fmla="*/ 0 w 2419108"/>
              <a:gd name="connsiteY2" fmla="*/ 186568 h 248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108" h="2489930">
                <a:moveTo>
                  <a:pt x="2419108" y="2489930"/>
                </a:moveTo>
                <a:cubicBezTo>
                  <a:pt x="2128776" y="1553345"/>
                  <a:pt x="1838445" y="616761"/>
                  <a:pt x="1435260" y="232867"/>
                </a:cubicBezTo>
                <a:cubicBezTo>
                  <a:pt x="1032075" y="-151027"/>
                  <a:pt x="516037" y="17770"/>
                  <a:pt x="0" y="186568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479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群組 47">
            <a:extLst>
              <a:ext uri="{FF2B5EF4-FFF2-40B4-BE49-F238E27FC236}">
                <a16:creationId xmlns:a16="http://schemas.microsoft.com/office/drawing/2014/main" id="{07AF028D-5C2C-1D44-812A-C51529707385}"/>
              </a:ext>
            </a:extLst>
          </p:cNvPr>
          <p:cNvGrpSpPr/>
          <p:nvPr/>
        </p:nvGrpSpPr>
        <p:grpSpPr>
          <a:xfrm>
            <a:off x="311649" y="1644264"/>
            <a:ext cx="5743999" cy="4460240"/>
            <a:chOff x="311649" y="1644264"/>
            <a:chExt cx="5743999" cy="4460240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422483F-A7F6-D349-A4DD-36C7D938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649" y="1644264"/>
              <a:ext cx="5743999" cy="4460240"/>
            </a:xfrm>
            <a:prstGeom prst="rect">
              <a:avLst/>
            </a:prstGeom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7483D83C-4F46-FB48-9E23-B17B2F958607}"/>
                </a:ext>
              </a:extLst>
            </p:cNvPr>
            <p:cNvSpPr txBox="1"/>
            <p:nvPr/>
          </p:nvSpPr>
          <p:spPr>
            <a:xfrm>
              <a:off x="2537499" y="2767006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BDA6AAD-91FB-2546-8E82-F14C8534AC18}"/>
                </a:ext>
              </a:extLst>
            </p:cNvPr>
            <p:cNvSpPr txBox="1"/>
            <p:nvPr/>
          </p:nvSpPr>
          <p:spPr>
            <a:xfrm>
              <a:off x="2410701" y="3150965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34CC4557-6378-1840-82A8-9BE269E5EA29}"/>
                </a:ext>
              </a:extLst>
            </p:cNvPr>
            <p:cNvSpPr txBox="1"/>
            <p:nvPr/>
          </p:nvSpPr>
          <p:spPr>
            <a:xfrm>
              <a:off x="2507240" y="3843324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E5CE5626-C0D3-2E47-A375-4E3F5D715D16}"/>
                </a:ext>
              </a:extLst>
            </p:cNvPr>
            <p:cNvSpPr txBox="1"/>
            <p:nvPr/>
          </p:nvSpPr>
          <p:spPr>
            <a:xfrm>
              <a:off x="2899312" y="2591589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1</a:t>
              </a:r>
              <a:endParaRPr lang="zh-TW" altLang="en-US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5D888F59-658B-6941-866A-82A971782C10}"/>
                </a:ext>
              </a:extLst>
            </p:cNvPr>
            <p:cNvSpPr txBox="1"/>
            <p:nvPr/>
          </p:nvSpPr>
          <p:spPr>
            <a:xfrm>
              <a:off x="2909093" y="3159981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2</a:t>
              </a:r>
              <a:endParaRPr lang="zh-TW" altLang="en-US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6B36255F-7396-A541-A425-AA7B4C6CFBBC}"/>
                </a:ext>
              </a:extLst>
            </p:cNvPr>
            <p:cNvSpPr txBox="1"/>
            <p:nvPr/>
          </p:nvSpPr>
          <p:spPr>
            <a:xfrm>
              <a:off x="2899312" y="3871705"/>
              <a:ext cx="78034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TW" dirty="0">
                  <a:latin typeface="Heiti SC Medium" pitchFamily="2" charset="-128"/>
                  <a:ea typeface="Heiti SC Medium" pitchFamily="2" charset="-128"/>
                </a:rPr>
                <a:t>W</a:t>
              </a:r>
              <a:r>
                <a:rPr kumimoji="1" lang="en-US" altLang="zh-TW" baseline="-25000" dirty="0">
                  <a:latin typeface="Heiti SC Medium" pitchFamily="2" charset="-128"/>
                  <a:ea typeface="Heiti SC Medium" pitchFamily="2" charset="-128"/>
                </a:rPr>
                <a:t>3</a:t>
              </a:r>
              <a:endParaRPr lang="zh-TW" altLang="en-US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6BE9024A-9D81-274E-B619-314B47BBA20C}"/>
                </a:ext>
              </a:extLst>
            </p:cNvPr>
            <p:cNvSpPr txBox="1"/>
            <p:nvPr/>
          </p:nvSpPr>
          <p:spPr>
            <a:xfrm>
              <a:off x="3187213" y="252903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EEA7CAE5-7EDB-6D43-9DC0-3398A6E90844}"/>
                </a:ext>
              </a:extLst>
            </p:cNvPr>
            <p:cNvSpPr txBox="1"/>
            <p:nvPr/>
          </p:nvSpPr>
          <p:spPr>
            <a:xfrm>
              <a:off x="3188745" y="311038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733A0E2E-0E64-E24E-B1D5-621009580511}"/>
                </a:ext>
              </a:extLst>
            </p:cNvPr>
            <p:cNvSpPr txBox="1"/>
            <p:nvPr/>
          </p:nvSpPr>
          <p:spPr>
            <a:xfrm>
              <a:off x="3169686" y="3799267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Heiti SC Medium" pitchFamily="2" charset="-128"/>
                  <a:ea typeface="Heiti SC Medium" pitchFamily="2" charset="-128"/>
                </a:rPr>
                <a:t>t+1</a:t>
              </a:r>
              <a:endParaRPr kumimoji="1" lang="zh-TW" altLang="en-US" sz="1600" dirty="0"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59" name="手繪多邊形 58">
              <a:extLst>
                <a:ext uri="{FF2B5EF4-FFF2-40B4-BE49-F238E27FC236}">
                  <a16:creationId xmlns:a16="http://schemas.microsoft.com/office/drawing/2014/main" id="{111DE24B-75B5-C241-9A1F-58F02F54380B}"/>
                </a:ext>
              </a:extLst>
            </p:cNvPr>
            <p:cNvSpPr/>
            <p:nvPr/>
          </p:nvSpPr>
          <p:spPr>
            <a:xfrm>
              <a:off x="2569580" y="2349344"/>
              <a:ext cx="509286" cy="613775"/>
            </a:xfrm>
            <a:custGeom>
              <a:avLst/>
              <a:gdLst>
                <a:gd name="connsiteX0" fmla="*/ 0 w 509286"/>
                <a:gd name="connsiteY0" fmla="*/ 613775 h 613775"/>
                <a:gd name="connsiteX1" fmla="*/ 219919 w 509286"/>
                <a:gd name="connsiteY1" fmla="*/ 23466 h 613775"/>
                <a:gd name="connsiteX2" fmla="*/ 509286 w 509286"/>
                <a:gd name="connsiteY2" fmla="*/ 173937 h 61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86" h="613775">
                  <a:moveTo>
                    <a:pt x="0" y="613775"/>
                  </a:moveTo>
                  <a:cubicBezTo>
                    <a:pt x="67519" y="355273"/>
                    <a:pt x="135038" y="96772"/>
                    <a:pt x="219919" y="23466"/>
                  </a:cubicBezTo>
                  <a:cubicBezTo>
                    <a:pt x="304800" y="-49840"/>
                    <a:pt x="407043" y="62048"/>
                    <a:pt x="509286" y="173937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手繪多邊形 59">
              <a:extLst>
                <a:ext uri="{FF2B5EF4-FFF2-40B4-BE49-F238E27FC236}">
                  <a16:creationId xmlns:a16="http://schemas.microsoft.com/office/drawing/2014/main" id="{C6849119-66EC-334A-A8EF-C795323C94FB}"/>
                </a:ext>
              </a:extLst>
            </p:cNvPr>
            <p:cNvSpPr/>
            <p:nvPr/>
          </p:nvSpPr>
          <p:spPr>
            <a:xfrm>
              <a:off x="2519428" y="3085514"/>
              <a:ext cx="536287" cy="216907"/>
            </a:xfrm>
            <a:custGeom>
              <a:avLst/>
              <a:gdLst>
                <a:gd name="connsiteX0" fmla="*/ 0 w 613458"/>
                <a:gd name="connsiteY0" fmla="*/ 213270 h 213270"/>
                <a:gd name="connsiteX1" fmla="*/ 254643 w 613458"/>
                <a:gd name="connsiteY1" fmla="*/ 4926 h 213270"/>
                <a:gd name="connsiteX2" fmla="*/ 613458 w 613458"/>
                <a:gd name="connsiteY2" fmla="*/ 85948 h 21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3458" h="213270">
                  <a:moveTo>
                    <a:pt x="0" y="213270"/>
                  </a:moveTo>
                  <a:cubicBezTo>
                    <a:pt x="76200" y="119708"/>
                    <a:pt x="152400" y="26146"/>
                    <a:pt x="254643" y="4926"/>
                  </a:cubicBezTo>
                  <a:cubicBezTo>
                    <a:pt x="356886" y="-16294"/>
                    <a:pt x="485172" y="34827"/>
                    <a:pt x="613458" y="8594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手繪多邊形 60">
              <a:extLst>
                <a:ext uri="{FF2B5EF4-FFF2-40B4-BE49-F238E27FC236}">
                  <a16:creationId xmlns:a16="http://schemas.microsoft.com/office/drawing/2014/main" id="{1F57F28F-5E1C-1B43-8A2C-77F62DAA0980}"/>
                </a:ext>
              </a:extLst>
            </p:cNvPr>
            <p:cNvSpPr/>
            <p:nvPr/>
          </p:nvSpPr>
          <p:spPr>
            <a:xfrm>
              <a:off x="2523281" y="3663644"/>
              <a:ext cx="578734" cy="329622"/>
            </a:xfrm>
            <a:custGeom>
              <a:avLst/>
              <a:gdLst>
                <a:gd name="connsiteX0" fmla="*/ 0 w 578734"/>
                <a:gd name="connsiteY0" fmla="*/ 329622 h 329622"/>
                <a:gd name="connsiteX1" fmla="*/ 208344 w 578734"/>
                <a:gd name="connsiteY1" fmla="*/ 5531 h 329622"/>
                <a:gd name="connsiteX2" fmla="*/ 578734 w 578734"/>
                <a:gd name="connsiteY2" fmla="*/ 156002 h 3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8734" h="329622">
                  <a:moveTo>
                    <a:pt x="0" y="329622"/>
                  </a:moveTo>
                  <a:cubicBezTo>
                    <a:pt x="55944" y="182045"/>
                    <a:pt x="111888" y="34468"/>
                    <a:pt x="208344" y="5531"/>
                  </a:cubicBezTo>
                  <a:cubicBezTo>
                    <a:pt x="304800" y="-23406"/>
                    <a:pt x="441767" y="66298"/>
                    <a:pt x="578734" y="15600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1DD0A49-8722-6E45-9A29-302252584644}"/>
                </a:ext>
              </a:extLst>
            </p:cNvPr>
            <p:cNvSpPr/>
            <p:nvPr/>
          </p:nvSpPr>
          <p:spPr>
            <a:xfrm>
              <a:off x="2152890" y="1967696"/>
              <a:ext cx="1840375" cy="290524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E89AAB-4C94-F94C-A560-512357439B57}"/>
              </a:ext>
            </a:extLst>
          </p:cNvPr>
          <p:cNvGrpSpPr/>
          <p:nvPr/>
        </p:nvGrpSpPr>
        <p:grpSpPr>
          <a:xfrm>
            <a:off x="6357333" y="1869321"/>
            <a:ext cx="5205982" cy="1236239"/>
            <a:chOff x="6357333" y="3990729"/>
            <a:chExt cx="5205982" cy="1236239"/>
          </a:xfrm>
        </p:grpSpPr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157DA51A-E51B-C14B-8FA4-D4C3E5AFE13C}"/>
                </a:ext>
              </a:extLst>
            </p:cNvPr>
            <p:cNvSpPr/>
            <p:nvPr/>
          </p:nvSpPr>
          <p:spPr>
            <a:xfrm>
              <a:off x="6357333" y="3990729"/>
              <a:ext cx="5205982" cy="123623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/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B87FC50-010C-C04E-A306-5A0860A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9327" y="4367436"/>
                  <a:ext cx="4001993" cy="482824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859C1DD9-7509-8D43-A16D-5613EF806568}"/>
              </a:ext>
            </a:extLst>
          </p:cNvPr>
          <p:cNvSpPr/>
          <p:nvPr/>
        </p:nvSpPr>
        <p:spPr>
          <a:xfrm>
            <a:off x="7229856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85A60-7E39-214D-B1E9-7F2E1BA9D460}"/>
              </a:ext>
            </a:extLst>
          </p:cNvPr>
          <p:cNvSpPr txBox="1"/>
          <p:nvPr/>
        </p:nvSpPr>
        <p:spPr>
          <a:xfrm>
            <a:off x="6384984" y="3683597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白話一些就是，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此次的權重調整為下一次的權重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AAFB218-45CC-1946-9190-80B87763C03D}"/>
              </a:ext>
            </a:extLst>
          </p:cNvPr>
          <p:cNvCxnSpPr>
            <a:cxnSpLocks/>
            <a:endCxn id="3" idx="4"/>
          </p:cNvCxnSpPr>
          <p:nvPr/>
        </p:nvCxnSpPr>
        <p:spPr>
          <a:xfrm flipH="1" flipV="1">
            <a:off x="7510272" y="2533780"/>
            <a:ext cx="245064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DBEA84-C62C-9C40-8211-8CDD528FEA4B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7755068" y="2529034"/>
            <a:ext cx="669584" cy="122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A9CFFB5-D780-564F-88B9-F81F5CB03FB8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7734487" y="2533780"/>
            <a:ext cx="2966998" cy="121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D0B42430-37A4-5A44-BD24-6A5B7C452C43}"/>
              </a:ext>
            </a:extLst>
          </p:cNvPr>
          <p:cNvSpPr/>
          <p:nvPr/>
        </p:nvSpPr>
        <p:spPr>
          <a:xfrm>
            <a:off x="8144236" y="2250774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7BA5525-5514-534D-B7D1-B3307F1F8254}"/>
              </a:ext>
            </a:extLst>
          </p:cNvPr>
          <p:cNvSpPr/>
          <p:nvPr/>
        </p:nvSpPr>
        <p:spPr>
          <a:xfrm>
            <a:off x="10421069" y="2255520"/>
            <a:ext cx="560832" cy="27826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C962845-C7BE-DD44-AEE8-0458D51F6BA1}"/>
              </a:ext>
            </a:extLst>
          </p:cNvPr>
          <p:cNvSpPr/>
          <p:nvPr/>
        </p:nvSpPr>
        <p:spPr>
          <a:xfrm>
            <a:off x="4062714" y="2375162"/>
            <a:ext cx="2384385" cy="1699127"/>
          </a:xfrm>
          <a:custGeom>
            <a:avLst/>
            <a:gdLst>
              <a:gd name="connsiteX0" fmla="*/ 2384385 w 2384385"/>
              <a:gd name="connsiteY0" fmla="*/ 1699127 h 1699127"/>
              <a:gd name="connsiteX1" fmla="*/ 1111170 w 2384385"/>
              <a:gd name="connsiteY1" fmla="*/ 113395 h 1699127"/>
              <a:gd name="connsiteX2" fmla="*/ 0 w 2384385"/>
              <a:gd name="connsiteY2" fmla="*/ 252291 h 169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4385" h="1699127">
                <a:moveTo>
                  <a:pt x="2384385" y="1699127"/>
                </a:moveTo>
                <a:cubicBezTo>
                  <a:pt x="1946476" y="1026830"/>
                  <a:pt x="1508567" y="354534"/>
                  <a:pt x="1111170" y="113395"/>
                </a:cubicBezTo>
                <a:cubicBezTo>
                  <a:pt x="713773" y="-127744"/>
                  <a:pt x="356886" y="62273"/>
                  <a:pt x="0" y="252291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2897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CE7AA-EF45-364D-86D3-801E667B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155E40-109C-3349-BCD1-F8989BF5F604}"/>
              </a:ext>
            </a:extLst>
          </p:cNvPr>
          <p:cNvSpPr txBox="1"/>
          <p:nvPr/>
        </p:nvSpPr>
        <p:spPr>
          <a:xfrm>
            <a:off x="838200" y="1714665"/>
            <a:ext cx="101467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在先前的課程，我們將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「誤差」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定義為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「期望輸出」減去「輸出」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如果誤差為正，就需要增加類神經網路的輸出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；</a:t>
            </a:r>
            <a:br>
              <a:rPr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如果誤差為負，就需要減少類神經網路的輸出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依照這個想法，在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1958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年時，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Frank Rosenblatt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提出了一種學習演算法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：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57DA51A-E51B-C14B-8FA4-D4C3E5AFE13C}"/>
              </a:ext>
            </a:extLst>
          </p:cNvPr>
          <p:cNvSpPr/>
          <p:nvPr/>
        </p:nvSpPr>
        <p:spPr>
          <a:xfrm>
            <a:off x="396241" y="3573676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61F438D-51D2-804C-A01D-6782A1DD9F89}"/>
              </a:ext>
            </a:extLst>
          </p:cNvPr>
          <p:cNvSpPr/>
          <p:nvPr/>
        </p:nvSpPr>
        <p:spPr>
          <a:xfrm>
            <a:off x="2802761" y="3483125"/>
            <a:ext cx="2414016" cy="14173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42DEAA0F-C88F-D742-B274-8539EA89E0FB}"/>
              </a:ext>
            </a:extLst>
          </p:cNvPr>
          <p:cNvSpPr/>
          <p:nvPr/>
        </p:nvSpPr>
        <p:spPr>
          <a:xfrm>
            <a:off x="3850379" y="3833545"/>
            <a:ext cx="1149849" cy="7802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/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B87FC50-010C-C04E-A306-5A0860A32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35" y="3950383"/>
                <a:ext cx="4001993" cy="482824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FC5E672-D751-244B-804F-1A7A5537D7D3}"/>
              </a:ext>
            </a:extLst>
          </p:cNvPr>
          <p:cNvSpPr txBox="1"/>
          <p:nvPr/>
        </p:nvSpPr>
        <p:spPr>
          <a:xfrm>
            <a:off x="838200" y="5691020"/>
            <a:ext cx="911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這個演算法主要的設計原理是透過誤差來決定權重需要多少調整，</a:t>
            </a: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如果誤差很大，權重調整的幅度就會大，反之則調整幅度就會小。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87B2C26-652B-834C-B9EE-6B0B2C047164}"/>
              </a:ext>
            </a:extLst>
          </p:cNvPr>
          <p:cNvSpPr/>
          <p:nvPr/>
        </p:nvSpPr>
        <p:spPr>
          <a:xfrm>
            <a:off x="6589779" y="3573675"/>
            <a:ext cx="5205982" cy="12362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34530AA-4EA9-3742-9EF2-E6DF12FF114F}"/>
              </a:ext>
            </a:extLst>
          </p:cNvPr>
          <p:cNvSpPr/>
          <p:nvPr/>
        </p:nvSpPr>
        <p:spPr>
          <a:xfrm>
            <a:off x="9011896" y="3483125"/>
            <a:ext cx="2414016" cy="14173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6BC12EF-94AF-ED46-9785-156F2ADB449B}"/>
              </a:ext>
            </a:extLst>
          </p:cNvPr>
          <p:cNvSpPr/>
          <p:nvPr/>
        </p:nvSpPr>
        <p:spPr>
          <a:xfrm>
            <a:off x="10059514" y="3833545"/>
            <a:ext cx="1149849" cy="78028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/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+1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HEITI SC MEDIUM" pitchFamily="2" charset="-128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" altLang="zh-TW" sz="2400" dirty="0"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ADFD22-4152-8548-94DF-0C067E0E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773" y="3950382"/>
                <a:ext cx="4001993" cy="48282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DFBE0C-37A5-E540-9880-597B1344867F}"/>
              </a:ext>
            </a:extLst>
          </p:cNvPr>
          <p:cNvSpPr txBox="1"/>
          <p:nvPr/>
        </p:nvSpPr>
        <p:spPr>
          <a:xfrm>
            <a:off x="4266694" y="3529842"/>
            <a:ext cx="146706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較大的誤差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9C942D-653A-F942-9DE9-76F9D032E245}"/>
              </a:ext>
            </a:extLst>
          </p:cNvPr>
          <p:cNvSpPr txBox="1"/>
          <p:nvPr/>
        </p:nvSpPr>
        <p:spPr>
          <a:xfrm>
            <a:off x="10475829" y="3529842"/>
            <a:ext cx="146706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較小的誤差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14DA6B0-93F7-484A-8582-B7FE741DBD04}"/>
              </a:ext>
            </a:extLst>
          </p:cNvPr>
          <p:cNvSpPr txBox="1"/>
          <p:nvPr/>
        </p:nvSpPr>
        <p:spPr>
          <a:xfrm>
            <a:off x="10297257" y="4699156"/>
            <a:ext cx="146706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較少的調整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9ED258-26FD-B24F-B373-832B23112BC5}"/>
              </a:ext>
            </a:extLst>
          </p:cNvPr>
          <p:cNvSpPr txBox="1"/>
          <p:nvPr/>
        </p:nvSpPr>
        <p:spPr>
          <a:xfrm>
            <a:off x="4088122" y="4699156"/>
            <a:ext cx="14670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Heiti SC Medium" pitchFamily="2" charset="-128"/>
                <a:ea typeface="Heiti SC Medium" pitchFamily="2" charset="-128"/>
              </a:rPr>
              <a:t>較多的調整</a:t>
            </a:r>
          </a:p>
        </p:txBody>
      </p:sp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DD61E9DB-3BC2-024C-9065-8CC8C83C535B}"/>
              </a:ext>
            </a:extLst>
          </p:cNvPr>
          <p:cNvSpPr/>
          <p:nvPr/>
        </p:nvSpPr>
        <p:spPr>
          <a:xfrm>
            <a:off x="5486400" y="4389120"/>
            <a:ext cx="828453" cy="1304544"/>
          </a:xfrm>
          <a:custGeom>
            <a:avLst/>
            <a:gdLst>
              <a:gd name="connsiteX0" fmla="*/ 536448 w 828453"/>
              <a:gd name="connsiteY0" fmla="*/ 1304544 h 1304544"/>
              <a:gd name="connsiteX1" fmla="*/ 804672 w 828453"/>
              <a:gd name="connsiteY1" fmla="*/ 768096 h 1304544"/>
              <a:gd name="connsiteX2" fmla="*/ 0 w 828453"/>
              <a:gd name="connsiteY2" fmla="*/ 0 h 130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453" h="1304544">
                <a:moveTo>
                  <a:pt x="536448" y="1304544"/>
                </a:moveTo>
                <a:cubicBezTo>
                  <a:pt x="715264" y="1145032"/>
                  <a:pt x="894080" y="985520"/>
                  <a:pt x="804672" y="768096"/>
                </a:cubicBezTo>
                <a:cubicBezTo>
                  <a:pt x="715264" y="550672"/>
                  <a:pt x="357632" y="275336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A7C149D9-701C-7740-A6F7-6506F6B4A46E}"/>
              </a:ext>
            </a:extLst>
          </p:cNvPr>
          <p:cNvSpPr/>
          <p:nvPr/>
        </p:nvSpPr>
        <p:spPr>
          <a:xfrm>
            <a:off x="6042188" y="4686749"/>
            <a:ext cx="2901696" cy="999744"/>
          </a:xfrm>
          <a:custGeom>
            <a:avLst/>
            <a:gdLst>
              <a:gd name="connsiteX0" fmla="*/ 0 w 2901696"/>
              <a:gd name="connsiteY0" fmla="*/ 999744 h 999744"/>
              <a:gd name="connsiteX1" fmla="*/ 950976 w 2901696"/>
              <a:gd name="connsiteY1" fmla="*/ 304800 h 999744"/>
              <a:gd name="connsiteX2" fmla="*/ 2901696 w 2901696"/>
              <a:gd name="connsiteY2" fmla="*/ 0 h 9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696" h="999744">
                <a:moveTo>
                  <a:pt x="0" y="999744"/>
                </a:moveTo>
                <a:cubicBezTo>
                  <a:pt x="233680" y="735584"/>
                  <a:pt x="467360" y="471424"/>
                  <a:pt x="950976" y="304800"/>
                </a:cubicBezTo>
                <a:cubicBezTo>
                  <a:pt x="1434592" y="138176"/>
                  <a:pt x="2168144" y="69088"/>
                  <a:pt x="2901696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1772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類神經網路如何自動調整權重？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7263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雖然我們分析了這個演算法為何這樣設計，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但為了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更容易理解這個演算法設計的用意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讓我們用先前健康照護的例子來理解這個演算法吧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45" y="3607653"/>
            <a:ext cx="6070363" cy="22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886910" y="36464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577492" y="28196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CA1172-27FE-E641-9D09-0CB0CD75A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1" b="9367"/>
          <a:stretch/>
        </p:blipFill>
        <p:spPr>
          <a:xfrm>
            <a:off x="2290860" y="3152493"/>
            <a:ext cx="2698272" cy="33403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B4C3B9E-A4BB-7043-95FB-B6AD4BFBA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9" b="10397"/>
          <a:stretch/>
        </p:blipFill>
        <p:spPr>
          <a:xfrm rot="16200000">
            <a:off x="7032309" y="2697515"/>
            <a:ext cx="2757247" cy="40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4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 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A36EE30-FF59-7144-981D-E62C0406025E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2DD31372-3B26-764C-995A-40688656B593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2B282133-F539-D243-9DC9-EA3DC84FB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180956" y="3911252"/>
            <a:ext cx="480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若在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、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皆為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的情況下，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輸入小恩的資料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</p:spTree>
    <p:extLst>
      <p:ext uri="{BB962C8B-B14F-4D97-AF65-F5344CB8AC3E}">
        <p14:creationId xmlns:p14="http://schemas.microsoft.com/office/powerpoint/2010/main" val="3298326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5DAAE97-2DBF-5041-AAE6-4D38D9C8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56" y="509276"/>
            <a:ext cx="4623430" cy="170022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54169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2095676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3325035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2460348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3689705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2529455"/>
                <a:ext cx="1034143" cy="103414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2460348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3046527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23114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351675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3046527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2686517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440749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40587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35256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346350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5994253" y="5923851"/>
            <a:ext cx="2784830" cy="756507"/>
            <a:chOff x="8307661" y="5918165"/>
            <a:chExt cx="2784830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2219155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345399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449D7D7-53F0-A145-85AD-62F6A25E4AF2}"/>
              </a:ext>
            </a:extLst>
          </p:cNvPr>
          <p:cNvSpPr txBox="1"/>
          <p:nvPr/>
        </p:nvSpPr>
        <p:spPr>
          <a:xfrm>
            <a:off x="7467934" y="391169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B50A8D4B-3279-1744-92B6-9F7B6DABA4AE}"/>
              </a:ext>
            </a:extLst>
          </p:cNvPr>
          <p:cNvSpPr/>
          <p:nvPr/>
        </p:nvSpPr>
        <p:spPr>
          <a:xfrm>
            <a:off x="8802624" y="4742688"/>
            <a:ext cx="649240" cy="1207008"/>
          </a:xfrm>
          <a:custGeom>
            <a:avLst/>
            <a:gdLst>
              <a:gd name="connsiteX0" fmla="*/ 390144 w 649240"/>
              <a:gd name="connsiteY0" fmla="*/ 0 h 1207008"/>
              <a:gd name="connsiteX1" fmla="*/ 633984 w 649240"/>
              <a:gd name="connsiteY1" fmla="*/ 487680 h 1207008"/>
              <a:gd name="connsiteX2" fmla="*/ 0 w 649240"/>
              <a:gd name="connsiteY2" fmla="*/ 1207008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240" h="1207008">
                <a:moveTo>
                  <a:pt x="390144" y="0"/>
                </a:moveTo>
                <a:cubicBezTo>
                  <a:pt x="544576" y="143256"/>
                  <a:pt x="699008" y="286512"/>
                  <a:pt x="633984" y="487680"/>
                </a:cubicBezTo>
                <a:cubicBezTo>
                  <a:pt x="568960" y="688848"/>
                  <a:pt x="284480" y="947928"/>
                  <a:pt x="0" y="1207008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70E1E927-8B31-D846-9E59-8CDEE5D3B0E8}"/>
              </a:ext>
            </a:extLst>
          </p:cNvPr>
          <p:cNvGrpSpPr/>
          <p:nvPr/>
        </p:nvGrpSpPr>
        <p:grpSpPr>
          <a:xfrm>
            <a:off x="1367731" y="5923850"/>
            <a:ext cx="3720283" cy="756507"/>
            <a:chOff x="6136139" y="5408908"/>
            <a:chExt cx="3720283" cy="756507"/>
          </a:xfrm>
        </p:grpSpPr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5A0D4C9C-50D5-5E4D-B500-D9FBE79AE95D}"/>
                </a:ext>
              </a:extLst>
            </p:cNvPr>
            <p:cNvSpPr/>
            <p:nvPr/>
          </p:nvSpPr>
          <p:spPr>
            <a:xfrm>
              <a:off x="6136139" y="5408908"/>
              <a:ext cx="3720283" cy="75650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/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25B05BBF-9174-7648-9CEB-B7A50B06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87" y="5526403"/>
                  <a:ext cx="2995435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992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橢圓 3">
            <a:extLst>
              <a:ext uri="{FF2B5EF4-FFF2-40B4-BE49-F238E27FC236}">
                <a16:creationId xmlns:a16="http://schemas.microsoft.com/office/drawing/2014/main" id="{410C086C-473B-7B49-A62E-8B5D02DAB672}"/>
              </a:ext>
            </a:extLst>
          </p:cNvPr>
          <p:cNvSpPr/>
          <p:nvPr/>
        </p:nvSpPr>
        <p:spPr>
          <a:xfrm>
            <a:off x="9968558" y="2855947"/>
            <a:ext cx="967666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E7A9BC0B-FD94-D544-A077-1374DD3D92C7}"/>
              </a:ext>
            </a:extLst>
          </p:cNvPr>
          <p:cNvSpPr/>
          <p:nvPr/>
        </p:nvSpPr>
        <p:spPr>
          <a:xfrm>
            <a:off x="10243043" y="4399639"/>
            <a:ext cx="1462701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20CFEB94-8097-4B48-9AB9-FA9BD49DA8A7}"/>
              </a:ext>
            </a:extLst>
          </p:cNvPr>
          <p:cNvSpPr/>
          <p:nvPr/>
        </p:nvSpPr>
        <p:spPr>
          <a:xfrm>
            <a:off x="10984992" y="3425952"/>
            <a:ext cx="291321" cy="902208"/>
          </a:xfrm>
          <a:custGeom>
            <a:avLst/>
            <a:gdLst>
              <a:gd name="connsiteX0" fmla="*/ 0 w 291321"/>
              <a:gd name="connsiteY0" fmla="*/ 0 h 902208"/>
              <a:gd name="connsiteX1" fmla="*/ 280416 w 291321"/>
              <a:gd name="connsiteY1" fmla="*/ 377952 h 902208"/>
              <a:gd name="connsiteX2" fmla="*/ 207264 w 291321"/>
              <a:gd name="connsiteY2" fmla="*/ 902208 h 90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21" h="902208">
                <a:moveTo>
                  <a:pt x="0" y="0"/>
                </a:moveTo>
                <a:cubicBezTo>
                  <a:pt x="122936" y="113792"/>
                  <a:pt x="245872" y="227584"/>
                  <a:pt x="280416" y="377952"/>
                </a:cubicBezTo>
                <a:cubicBezTo>
                  <a:pt x="314960" y="528320"/>
                  <a:pt x="261112" y="715264"/>
                  <a:pt x="207264" y="9022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C1CEE7A8-70C6-3440-82A9-7EECA22218A4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994251" y="4771069"/>
            <a:ext cx="1186705" cy="505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96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3DAF97-8C49-ED48-BFF5-915FC33EB7C2}"/>
              </a:ext>
            </a:extLst>
          </p:cNvPr>
          <p:cNvGrpSpPr/>
          <p:nvPr/>
        </p:nvGrpSpPr>
        <p:grpSpPr>
          <a:xfrm>
            <a:off x="7180956" y="2900367"/>
            <a:ext cx="3657732" cy="756507"/>
            <a:chOff x="8307661" y="5918165"/>
            <a:chExt cx="3657732" cy="756507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0B399C0F-B1ED-8C43-B23C-211F27A60464}"/>
                </a:ext>
              </a:extLst>
            </p:cNvPr>
            <p:cNvSpPr/>
            <p:nvPr/>
          </p:nvSpPr>
          <p:spPr>
            <a:xfrm>
              <a:off x="8307661" y="5918165"/>
              <a:ext cx="3657732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/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=97−0=97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400704A-0DD3-5C43-818D-B3ABC9849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712" y="6034808"/>
                  <a:ext cx="35596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50E752E-9814-3048-BB17-04AD6CFB4F07}"/>
              </a:ext>
            </a:extLst>
          </p:cNvPr>
          <p:cNvGrpSpPr/>
          <p:nvPr/>
        </p:nvGrpSpPr>
        <p:grpSpPr>
          <a:xfrm>
            <a:off x="7180956" y="4298533"/>
            <a:ext cx="4736591" cy="945072"/>
            <a:chOff x="6601969" y="5356950"/>
            <a:chExt cx="4736591" cy="945072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DC388662-6F23-3047-BB1F-F749ADE2E802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8A78015-C177-5542-92D7-E6CD39687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1769270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橢圓 32">
            <a:extLst>
              <a:ext uri="{FF2B5EF4-FFF2-40B4-BE49-F238E27FC236}">
                <a16:creationId xmlns:a16="http://schemas.microsoft.com/office/drawing/2014/main" id="{7270CB6B-8019-8B4E-A56A-DA405CD60751}"/>
              </a:ext>
            </a:extLst>
          </p:cNvPr>
          <p:cNvSpPr/>
          <p:nvPr/>
        </p:nvSpPr>
        <p:spPr>
          <a:xfrm>
            <a:off x="3397927" y="4479604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D5F7297-22FB-824E-8935-A8A9406F0E0F}"/>
              </a:ext>
            </a:extLst>
          </p:cNvPr>
          <p:cNvSpPr/>
          <p:nvPr/>
        </p:nvSpPr>
        <p:spPr>
          <a:xfrm>
            <a:off x="3397927" y="5621651"/>
            <a:ext cx="869273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8EEBEE1-2C0C-7640-BCB5-47015308EFBE}"/>
              </a:ext>
            </a:extLst>
          </p:cNvPr>
          <p:cNvSpPr txBox="1"/>
          <p:nvPr/>
        </p:nvSpPr>
        <p:spPr>
          <a:xfrm>
            <a:off x="6852522" y="562165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如果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學習率太高或太低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會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有什麼影響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B0D6B346-0BC2-5148-947F-F6F9ABE151FE}"/>
              </a:ext>
            </a:extLst>
          </p:cNvPr>
          <p:cNvCxnSpPr>
            <a:stCxn id="36" idx="1"/>
            <a:endCxn id="33" idx="6"/>
          </p:cNvCxnSpPr>
          <p:nvPr/>
        </p:nvCxnSpPr>
        <p:spPr>
          <a:xfrm flipH="1" flipV="1">
            <a:off x="4267200" y="4901587"/>
            <a:ext cx="2585322" cy="1135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FAA911F7-91C4-6341-A4B7-D91FF180E7E7}"/>
              </a:ext>
            </a:extLst>
          </p:cNvPr>
          <p:cNvCxnSpPr>
            <a:cxnSpLocks/>
            <a:stCxn id="36" idx="1"/>
            <a:endCxn id="35" idx="6"/>
          </p:cNvCxnSpPr>
          <p:nvPr/>
        </p:nvCxnSpPr>
        <p:spPr>
          <a:xfrm flipH="1">
            <a:off x="4267200" y="6037150"/>
            <a:ext cx="2585322" cy="64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4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5479528-55B7-7343-A7FB-2378A2EBC902}"/>
              </a:ext>
            </a:extLst>
          </p:cNvPr>
          <p:cNvGrpSpPr/>
          <p:nvPr/>
        </p:nvGrpSpPr>
        <p:grpSpPr>
          <a:xfrm>
            <a:off x="794171" y="3997994"/>
            <a:ext cx="4224983" cy="2508278"/>
            <a:chOff x="1871016" y="3872612"/>
            <a:chExt cx="4224983" cy="2508278"/>
          </a:xfrm>
        </p:grpSpPr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5A64230-77E9-8C46-A82C-DDAB8E6D8054}"/>
                </a:ext>
              </a:extLst>
            </p:cNvPr>
            <p:cNvSpPr/>
            <p:nvPr/>
          </p:nvSpPr>
          <p:spPr>
            <a:xfrm>
              <a:off x="1871016" y="3872612"/>
              <a:ext cx="4224983" cy="250827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/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𝑟𝑟𝑜𝑟</m:t>
                            </m:r>
                          </m:e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5A3C0DF7-6F78-844A-9F19-676420C4B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1351" y="4147957"/>
                  <a:ext cx="3804311" cy="19575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0E6DCF67-F29D-C445-819D-0A4D2B4F044C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019154" y="4888992"/>
            <a:ext cx="2161802" cy="3631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A54619A-30AF-5242-BB50-C6430D702F36}"/>
              </a:ext>
            </a:extLst>
          </p:cNvPr>
          <p:cNvSpPr txBox="1"/>
          <p:nvPr/>
        </p:nvSpPr>
        <p:spPr>
          <a:xfrm>
            <a:off x="5238961" y="5121509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設定學習率</a:t>
            </a:r>
            <a:endParaRPr kumimoji="1" lang="en-US" altLang="zh-TW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為</a:t>
            </a:r>
            <a:r>
              <a:rPr kumimoji="1" lang="en-US" altLang="zh-TW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0.0001</a:t>
            </a:r>
            <a:endParaRPr kumimoji="1" lang="zh-TW" altLang="en-US" sz="2400" dirty="0">
              <a:solidFill>
                <a:srgbClr val="FF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9612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3F6F890-C10E-8D43-8960-98DDAC0C87DB}"/>
              </a:ext>
            </a:extLst>
          </p:cNvPr>
          <p:cNvSpPr/>
          <p:nvPr/>
        </p:nvSpPr>
        <p:spPr>
          <a:xfrm>
            <a:off x="7172847" y="2557157"/>
            <a:ext cx="4626530" cy="4132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/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𝑟𝑟𝑜𝑟</m:t>
                          </m:r>
                        </m:e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∗70∗97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D20EDC4-02BF-084B-94E3-C07DE97D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148" y="2896677"/>
                <a:ext cx="4085927" cy="3453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橢圓 1">
            <a:extLst>
              <a:ext uri="{FF2B5EF4-FFF2-40B4-BE49-F238E27FC236}">
                <a16:creationId xmlns:a16="http://schemas.microsoft.com/office/drawing/2014/main" id="{F8F90D2E-107C-9D49-8F71-EE2042799E22}"/>
              </a:ext>
            </a:extLst>
          </p:cNvPr>
          <p:cNvSpPr/>
          <p:nvPr/>
        </p:nvSpPr>
        <p:spPr>
          <a:xfrm>
            <a:off x="8507392" y="3940524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79FCBE6C-A87E-B34A-98DD-5B78188F845C}"/>
              </a:ext>
            </a:extLst>
          </p:cNvPr>
          <p:cNvSpPr/>
          <p:nvPr/>
        </p:nvSpPr>
        <p:spPr>
          <a:xfrm>
            <a:off x="8507391" y="5759203"/>
            <a:ext cx="1169043" cy="6366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489B90FB-4ECE-094A-87EE-76CAD7D12C54}"/>
              </a:ext>
            </a:extLst>
          </p:cNvPr>
          <p:cNvSpPr/>
          <p:nvPr/>
        </p:nvSpPr>
        <p:spPr>
          <a:xfrm>
            <a:off x="4629873" y="396907"/>
            <a:ext cx="4618299" cy="3550060"/>
          </a:xfrm>
          <a:custGeom>
            <a:avLst/>
            <a:gdLst>
              <a:gd name="connsiteX0" fmla="*/ 4618299 w 4618299"/>
              <a:gd name="connsiteY0" fmla="*/ 3550060 h 3550060"/>
              <a:gd name="connsiteX1" fmla="*/ 2650603 w 4618299"/>
              <a:gd name="connsiteY1" fmla="*/ 239701 h 3550060"/>
              <a:gd name="connsiteX2" fmla="*/ 0 w 4618299"/>
              <a:gd name="connsiteY2" fmla="*/ 517493 h 355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8299" h="3550060">
                <a:moveTo>
                  <a:pt x="4618299" y="3550060"/>
                </a:moveTo>
                <a:cubicBezTo>
                  <a:pt x="4019309" y="2147594"/>
                  <a:pt x="3420320" y="745129"/>
                  <a:pt x="2650603" y="239701"/>
                </a:cubicBezTo>
                <a:cubicBezTo>
                  <a:pt x="1880886" y="-265727"/>
                  <a:pt x="940443" y="125883"/>
                  <a:pt x="0" y="517493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C7F4177B-862E-1843-AAF9-EF3FFD174546}"/>
              </a:ext>
            </a:extLst>
          </p:cNvPr>
          <p:cNvSpPr/>
          <p:nvPr/>
        </p:nvSpPr>
        <p:spPr>
          <a:xfrm>
            <a:off x="5078714" y="2257132"/>
            <a:ext cx="4018987" cy="3472336"/>
          </a:xfrm>
          <a:custGeom>
            <a:avLst/>
            <a:gdLst>
              <a:gd name="connsiteX0" fmla="*/ 4421529 w 4421529"/>
              <a:gd name="connsiteY0" fmla="*/ 3472336 h 3472336"/>
              <a:gd name="connsiteX1" fmla="*/ 1932972 w 4421529"/>
              <a:gd name="connsiteY1" fmla="*/ 451344 h 3472336"/>
              <a:gd name="connsiteX2" fmla="*/ 0 w 4421529"/>
              <a:gd name="connsiteY2" fmla="*/ 69379 h 347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1529" h="3472336">
                <a:moveTo>
                  <a:pt x="4421529" y="3472336"/>
                </a:moveTo>
                <a:cubicBezTo>
                  <a:pt x="3545711" y="2245419"/>
                  <a:pt x="2669893" y="1018503"/>
                  <a:pt x="1932972" y="451344"/>
                </a:cubicBezTo>
                <a:cubicBezTo>
                  <a:pt x="1196051" y="-115815"/>
                  <a:pt x="598025" y="-23218"/>
                  <a:pt x="0" y="6937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1B6422-3F65-4245-B2F3-E67F8F7ABCC6}"/>
              </a:ext>
            </a:extLst>
          </p:cNvPr>
          <p:cNvSpPr txBox="1"/>
          <p:nvPr/>
        </p:nvSpPr>
        <p:spPr>
          <a:xfrm>
            <a:off x="8125368" y="11293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877A385-3FFB-B94E-A3E6-AA42F0778A5F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173800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=90∗0.873+70∗0.679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187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090173" cy="1084246"/>
            <a:chOff x="659761" y="5571197"/>
            <a:chExt cx="6090173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090173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="0" baseline="30000" dirty="0">
                      <a:latin typeface="Heiti SC Medium" pitchFamily="2" charset="-128"/>
                      <a:ea typeface="Heiti SC Medium" pitchFamily="2" charset="-128"/>
                    </a:rPr>
                    <a:t>2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=90∗0.873+70∗0.679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126.1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567552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786" t="-75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3242457" y="4611004"/>
            <a:ext cx="954401" cy="58849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F1AFDDBD-459C-B14F-B289-78A8C7ECBE7A}"/>
              </a:ext>
            </a:extLst>
          </p:cNvPr>
          <p:cNvGrpSpPr/>
          <p:nvPr/>
        </p:nvGrpSpPr>
        <p:grpSpPr>
          <a:xfrm>
            <a:off x="8054507" y="5711117"/>
            <a:ext cx="2784830" cy="756507"/>
            <a:chOff x="8307661" y="5918165"/>
            <a:chExt cx="2784830" cy="756507"/>
          </a:xfrm>
        </p:grpSpPr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07BB3ED8-6A49-3640-918A-197C8DACD2E6}"/>
                </a:ext>
              </a:extLst>
            </p:cNvPr>
            <p:cNvSpPr/>
            <p:nvPr/>
          </p:nvSpPr>
          <p:spPr>
            <a:xfrm>
              <a:off x="8307661" y="5918165"/>
              <a:ext cx="2784830" cy="75650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D4D5168E-373D-3245-9288-040943BE1DC7}"/>
                    </a:ext>
                  </a:extLst>
                </p:cNvPr>
                <p:cNvSpPr txBox="1"/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TW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TW" altLang="en-US" sz="28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76FFF8C-8638-B345-BA2A-AD47B9F35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662" y="6034809"/>
                  <a:ext cx="2672655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B1C00B7-3887-3F46-BE7A-63F972AEF1B9}"/>
              </a:ext>
            </a:extLst>
          </p:cNvPr>
          <p:cNvSpPr txBox="1"/>
          <p:nvPr/>
        </p:nvSpPr>
        <p:spPr>
          <a:xfrm>
            <a:off x="7771925" y="4458548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為多少？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C4C5EB1-85A2-7C49-AB78-0D8B026E0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07" y="2596410"/>
            <a:ext cx="4623430" cy="1700229"/>
          </a:xfrm>
          <a:prstGeom prst="rect">
            <a:avLst/>
          </a:prstGeom>
        </p:spPr>
      </p:pic>
      <p:sp>
        <p:nvSpPr>
          <p:cNvPr id="2" name="手繪多邊形 1">
            <a:extLst>
              <a:ext uri="{FF2B5EF4-FFF2-40B4-BE49-F238E27FC236}">
                <a16:creationId xmlns:a16="http://schemas.microsoft.com/office/drawing/2014/main" id="{7A507FC8-7B0F-4B47-A23C-6DD86FC17297}"/>
              </a:ext>
            </a:extLst>
          </p:cNvPr>
          <p:cNvSpPr/>
          <p:nvPr/>
        </p:nvSpPr>
        <p:spPr>
          <a:xfrm>
            <a:off x="4271058" y="4327876"/>
            <a:ext cx="3402957" cy="487192"/>
          </a:xfrm>
          <a:custGeom>
            <a:avLst/>
            <a:gdLst>
              <a:gd name="connsiteX0" fmla="*/ 0 w 3402957"/>
              <a:gd name="connsiteY0" fmla="*/ 487192 h 487192"/>
              <a:gd name="connsiteX1" fmla="*/ 2071869 w 3402957"/>
              <a:gd name="connsiteY1" fmla="*/ 1056 h 487192"/>
              <a:gd name="connsiteX2" fmla="*/ 3402957 w 3402957"/>
              <a:gd name="connsiteY2" fmla="*/ 383020 h 48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7" h="487192">
                <a:moveTo>
                  <a:pt x="0" y="487192"/>
                </a:moveTo>
                <a:cubicBezTo>
                  <a:pt x="752355" y="252805"/>
                  <a:pt x="1504710" y="18418"/>
                  <a:pt x="2071869" y="1056"/>
                </a:cubicBezTo>
                <a:cubicBezTo>
                  <a:pt x="2639028" y="-16306"/>
                  <a:pt x="3020992" y="183357"/>
                  <a:pt x="3402957" y="38302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74572" y="551737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31EABCF-DE69-1341-8A9B-D6B9EA25C120}"/>
              </a:ext>
            </a:extLst>
          </p:cNvPr>
          <p:cNvCxnSpPr>
            <a:stCxn id="42" idx="1"/>
            <a:endCxn id="37" idx="3"/>
          </p:cNvCxnSpPr>
          <p:nvPr/>
        </p:nvCxnSpPr>
        <p:spPr>
          <a:xfrm flipH="1">
            <a:off x="5544273" y="6089371"/>
            <a:ext cx="2510235" cy="1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240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6992273" y="2855120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6782066" y="4748934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10313103" y="3221837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9805916" y="4850041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F3E84C1D-EB8A-4946-BF8C-935078212183}"/>
              </a:ext>
            </a:extLst>
          </p:cNvPr>
          <p:cNvSpPr/>
          <p:nvPr/>
        </p:nvSpPr>
        <p:spPr>
          <a:xfrm>
            <a:off x="11204294" y="3981691"/>
            <a:ext cx="517358" cy="925975"/>
          </a:xfrm>
          <a:custGeom>
            <a:avLst/>
            <a:gdLst>
              <a:gd name="connsiteX0" fmla="*/ 428263 w 517358"/>
              <a:gd name="connsiteY0" fmla="*/ 0 h 925975"/>
              <a:gd name="connsiteX1" fmla="*/ 486136 w 517358"/>
              <a:gd name="connsiteY1" fmla="*/ 381965 h 925975"/>
              <a:gd name="connsiteX2" fmla="*/ 0 w 517358"/>
              <a:gd name="connsiteY2" fmla="*/ 925975 h 92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358" h="925975">
                <a:moveTo>
                  <a:pt x="428263" y="0"/>
                </a:moveTo>
                <a:cubicBezTo>
                  <a:pt x="492888" y="113818"/>
                  <a:pt x="557513" y="227636"/>
                  <a:pt x="486136" y="381965"/>
                </a:cubicBezTo>
                <a:cubicBezTo>
                  <a:pt x="414759" y="536294"/>
                  <a:pt x="207379" y="731134"/>
                  <a:pt x="0" y="92597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DC30B34-61B7-194B-ADFD-1A203F43B54D}"/>
              </a:ext>
            </a:extLst>
          </p:cNvPr>
          <p:cNvSpPr txBox="1"/>
          <p:nvPr/>
        </p:nvSpPr>
        <p:spPr>
          <a:xfrm>
            <a:off x="1914122" y="4631885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再次調整權重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的話，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應該如何計算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16948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ABB48F3-DEA4-D04D-BB5D-828D8062870D}"/>
              </a:ext>
            </a:extLst>
          </p:cNvPr>
          <p:cNvSpPr/>
          <p:nvPr/>
        </p:nvSpPr>
        <p:spPr>
          <a:xfrm>
            <a:off x="9633069" y="3156721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D7790580-BA3A-0444-BC1F-1837ADB64484}"/>
              </a:ext>
            </a:extLst>
          </p:cNvPr>
          <p:cNvSpPr/>
          <p:nvPr/>
        </p:nvSpPr>
        <p:spPr>
          <a:xfrm>
            <a:off x="9633069" y="4982853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933A0DB2-4A83-C244-8D89-08073D706D0E}"/>
              </a:ext>
            </a:extLst>
          </p:cNvPr>
          <p:cNvSpPr/>
          <p:nvPr/>
        </p:nvSpPr>
        <p:spPr>
          <a:xfrm>
            <a:off x="10341510" y="5414616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901FACE8-0D3F-AA4F-9A87-52CF16BABFAB}"/>
              </a:ext>
            </a:extLst>
          </p:cNvPr>
          <p:cNvSpPr/>
          <p:nvPr/>
        </p:nvSpPr>
        <p:spPr>
          <a:xfrm>
            <a:off x="10357189" y="3588484"/>
            <a:ext cx="1356856" cy="64391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001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44369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B306494-855F-0A4F-8AE7-508FAD61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1" y="3419525"/>
            <a:ext cx="2536441" cy="253644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F87F08-9999-5947-B2E1-14127350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18650"/>
          <a:stretch/>
        </p:blipFill>
        <p:spPr>
          <a:xfrm>
            <a:off x="7115195" y="2875205"/>
            <a:ext cx="2782944" cy="377733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0C6F8B-090E-8946-BF47-8FA2B9645208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09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0.873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0.679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3EB7F-577E-8D4E-A0A3-FA70E3A61F35}"/>
              </a:ext>
            </a:extLst>
          </p:cNvPr>
          <p:cNvGrpSpPr/>
          <p:nvPr/>
        </p:nvGrpSpPr>
        <p:grpSpPr>
          <a:xfrm>
            <a:off x="186038" y="3923011"/>
            <a:ext cx="4869701" cy="1147760"/>
            <a:chOff x="674571" y="5412123"/>
            <a:chExt cx="4869701" cy="1147760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C4CDFD16-F7FB-2045-BD25-F26B802772B6}"/>
                </a:ext>
              </a:extLst>
            </p:cNvPr>
            <p:cNvSpPr/>
            <p:nvPr/>
          </p:nvSpPr>
          <p:spPr>
            <a:xfrm>
              <a:off x="674571" y="5412123"/>
              <a:ext cx="4869701" cy="11477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/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97−126.1=−29.1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42D3B6D-0D38-0B4C-8C2F-7E2FAC963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887" y="5568626"/>
                  <a:ext cx="4183068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30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44E2192-2B9F-1A40-8F44-EA04E6F600A3}"/>
              </a:ext>
            </a:extLst>
          </p:cNvPr>
          <p:cNvGrpSpPr/>
          <p:nvPr/>
        </p:nvGrpSpPr>
        <p:grpSpPr>
          <a:xfrm>
            <a:off x="205111" y="5535437"/>
            <a:ext cx="4736591" cy="945072"/>
            <a:chOff x="6601969" y="5356950"/>
            <a:chExt cx="4736591" cy="945072"/>
          </a:xfrm>
        </p:grpSpPr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18A2B004-7966-A240-9A19-718EAAC0552E}"/>
                </a:ext>
              </a:extLst>
            </p:cNvPr>
            <p:cNvSpPr/>
            <p:nvPr/>
          </p:nvSpPr>
          <p:spPr>
            <a:xfrm>
              <a:off x="6601969" y="5356950"/>
              <a:ext cx="4736591" cy="94507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/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HEITI SC MEDIUM" pitchFamily="2" charset="-128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HEITI SC MEDIUM" pitchFamily="2" charset="-128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𝐸𝑟𝑟𝑜𝑟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" altLang="zh-TW" sz="2400" dirty="0">
                    <a:latin typeface="Heiti SC Medium" pitchFamily="2" charset="-128"/>
                    <a:ea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6A63E643-0955-B448-AF25-ECE57416AB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824" y="5588074"/>
                  <a:ext cx="4001993" cy="482824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橢圓 46">
            <a:extLst>
              <a:ext uri="{FF2B5EF4-FFF2-40B4-BE49-F238E27FC236}">
                <a16:creationId xmlns:a16="http://schemas.microsoft.com/office/drawing/2014/main" id="{7CC9C7C9-6FDA-6143-97E5-6AAB477B2E3D}"/>
              </a:ext>
            </a:extLst>
          </p:cNvPr>
          <p:cNvSpPr/>
          <p:nvPr/>
        </p:nvSpPr>
        <p:spPr>
          <a:xfrm>
            <a:off x="3228961" y="5636544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手繪多邊形 1">
            <a:extLst>
              <a:ext uri="{FF2B5EF4-FFF2-40B4-BE49-F238E27FC236}">
                <a16:creationId xmlns:a16="http://schemas.microsoft.com/office/drawing/2014/main" id="{0723504A-9A25-F94D-97B7-A8CA4278BDAA}"/>
              </a:ext>
            </a:extLst>
          </p:cNvPr>
          <p:cNvSpPr/>
          <p:nvPr/>
        </p:nvSpPr>
        <p:spPr>
          <a:xfrm>
            <a:off x="3398322" y="5000263"/>
            <a:ext cx="189830" cy="636608"/>
          </a:xfrm>
          <a:custGeom>
            <a:avLst/>
            <a:gdLst>
              <a:gd name="connsiteX0" fmla="*/ 189830 w 189830"/>
              <a:gd name="connsiteY0" fmla="*/ 0 h 636608"/>
              <a:gd name="connsiteX1" fmla="*/ 4635 w 189830"/>
              <a:gd name="connsiteY1" fmla="*/ 289367 h 636608"/>
              <a:gd name="connsiteX2" fmla="*/ 74083 w 189830"/>
              <a:gd name="connsiteY2" fmla="*/ 636608 h 636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30" h="636608">
                <a:moveTo>
                  <a:pt x="189830" y="0"/>
                </a:moveTo>
                <a:cubicBezTo>
                  <a:pt x="106878" y="91633"/>
                  <a:pt x="23926" y="183266"/>
                  <a:pt x="4635" y="289367"/>
                </a:cubicBezTo>
                <a:cubicBezTo>
                  <a:pt x="-14656" y="395468"/>
                  <a:pt x="29713" y="516038"/>
                  <a:pt x="74083" y="6366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212650-445F-1B45-BCDC-462823DBCB4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4941702" y="5000263"/>
            <a:ext cx="1139292" cy="1007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5EF031A4-F829-BC47-BA3B-558DD663FBAF}"/>
              </a:ext>
            </a:extLst>
          </p:cNvPr>
          <p:cNvSpPr/>
          <p:nvPr/>
        </p:nvSpPr>
        <p:spPr>
          <a:xfrm>
            <a:off x="3506868" y="4255035"/>
            <a:ext cx="1548870" cy="84396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DDB28C-E121-594B-9E86-65AD4469CF61}"/>
              </a:ext>
            </a:extLst>
          </p:cNvPr>
          <p:cNvSpPr/>
          <p:nvPr/>
        </p:nvSpPr>
        <p:spPr>
          <a:xfrm>
            <a:off x="8541208" y="3624471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4B588F-569C-6F45-9764-54CAD29244C6}"/>
              </a:ext>
            </a:extLst>
          </p:cNvPr>
          <p:cNvSpPr/>
          <p:nvPr/>
        </p:nvSpPr>
        <p:spPr>
          <a:xfrm>
            <a:off x="8586959" y="5450603"/>
            <a:ext cx="1226917" cy="491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760AE39-DBA6-564F-B759-3D230A3ED385}"/>
              </a:ext>
            </a:extLst>
          </p:cNvPr>
          <p:cNvSpPr txBox="1"/>
          <p:nvPr/>
        </p:nvSpPr>
        <p:spPr>
          <a:xfrm>
            <a:off x="9303236" y="14960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學習率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設定好後，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就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不會再改變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D37E9C0-3AF3-FC44-B7D4-76B68AE621DC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503572" y="2327088"/>
            <a:ext cx="1123103" cy="129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0062CD4A-47F7-1548-ACEB-39044FDB9692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9798138" y="2327088"/>
            <a:ext cx="828537" cy="312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64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0.6111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0.4753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FEA498C-99A2-BA49-8E86-75E25A801A39}"/>
              </a:ext>
            </a:extLst>
          </p:cNvPr>
          <p:cNvSpPr/>
          <p:nvPr/>
        </p:nvSpPr>
        <p:spPr>
          <a:xfrm>
            <a:off x="6111007" y="2550982"/>
            <a:ext cx="5873197" cy="40978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/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0.873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∗90∗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0.6111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.679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0.0001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∗70∗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(−29.1)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0.4753</m:t>
                      </m:r>
                    </m:oMath>
                  </m:oMathPara>
                </a14:m>
                <a:endParaRPr kumimoji="1" lang="en-US" altLang="zh-TW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F108983-DD95-9044-9437-8130C542F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33" y="2865852"/>
                <a:ext cx="5376344" cy="3468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橢圓 39">
            <a:extLst>
              <a:ext uri="{FF2B5EF4-FFF2-40B4-BE49-F238E27FC236}">
                <a16:creationId xmlns:a16="http://schemas.microsoft.com/office/drawing/2014/main" id="{E4F0942A-D852-7746-8458-7861F3377D4B}"/>
              </a:ext>
            </a:extLst>
          </p:cNvPr>
          <p:cNvSpPr/>
          <p:nvPr/>
        </p:nvSpPr>
        <p:spPr>
          <a:xfrm>
            <a:off x="7395961" y="383834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6285279-A606-0E4F-8F26-AC7199C59C19}"/>
              </a:ext>
            </a:extLst>
          </p:cNvPr>
          <p:cNvSpPr/>
          <p:nvPr/>
        </p:nvSpPr>
        <p:spPr>
          <a:xfrm>
            <a:off x="7395961" y="5673436"/>
            <a:ext cx="1423948" cy="75680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E5FB5C60-A4F5-3A49-9B5A-A97608B25DEB}"/>
              </a:ext>
            </a:extLst>
          </p:cNvPr>
          <p:cNvSpPr/>
          <p:nvPr/>
        </p:nvSpPr>
        <p:spPr>
          <a:xfrm>
            <a:off x="5173884" y="706847"/>
            <a:ext cx="3148313" cy="3101224"/>
          </a:xfrm>
          <a:custGeom>
            <a:avLst/>
            <a:gdLst>
              <a:gd name="connsiteX0" fmla="*/ 3148313 w 3148313"/>
              <a:gd name="connsiteY0" fmla="*/ 3101224 h 3101224"/>
              <a:gd name="connsiteX1" fmla="*/ 1875098 w 3148313"/>
              <a:gd name="connsiteY1" fmla="*/ 265426 h 3101224"/>
              <a:gd name="connsiteX2" fmla="*/ 0 w 3148313"/>
              <a:gd name="connsiteY2" fmla="*/ 288576 h 310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8313" h="3101224">
                <a:moveTo>
                  <a:pt x="3148313" y="3101224"/>
                </a:moveTo>
                <a:cubicBezTo>
                  <a:pt x="2774065" y="1917712"/>
                  <a:pt x="2399817" y="734201"/>
                  <a:pt x="1875098" y="265426"/>
                </a:cubicBezTo>
                <a:cubicBezTo>
                  <a:pt x="1350379" y="-203349"/>
                  <a:pt x="675189" y="42613"/>
                  <a:pt x="0" y="28857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9994126E-FBCF-064C-AE70-F605FFCC245D}"/>
              </a:ext>
            </a:extLst>
          </p:cNvPr>
          <p:cNvSpPr/>
          <p:nvPr/>
        </p:nvSpPr>
        <p:spPr>
          <a:xfrm>
            <a:off x="5139159" y="2144313"/>
            <a:ext cx="3067292" cy="3504133"/>
          </a:xfrm>
          <a:custGeom>
            <a:avLst/>
            <a:gdLst>
              <a:gd name="connsiteX0" fmla="*/ 3067292 w 3067292"/>
              <a:gd name="connsiteY0" fmla="*/ 3504133 h 3504133"/>
              <a:gd name="connsiteX1" fmla="*/ 1145894 w 3067292"/>
              <a:gd name="connsiteY1" fmla="*/ 436841 h 3504133"/>
              <a:gd name="connsiteX2" fmla="*/ 0 w 3067292"/>
              <a:gd name="connsiteY2" fmla="*/ 89601 h 350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7292" h="3504133">
                <a:moveTo>
                  <a:pt x="3067292" y="3504133"/>
                </a:moveTo>
                <a:cubicBezTo>
                  <a:pt x="2362200" y="2255031"/>
                  <a:pt x="1657109" y="1005930"/>
                  <a:pt x="1145894" y="436841"/>
                </a:cubicBezTo>
                <a:cubicBezTo>
                  <a:pt x="634679" y="-132248"/>
                  <a:pt x="317339" y="-21324"/>
                  <a:pt x="0" y="8960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D5A2508-18AD-9448-8229-F6E543DD1983}"/>
              </a:ext>
            </a:extLst>
          </p:cNvPr>
          <p:cNvSpPr txBox="1"/>
          <p:nvPr/>
        </p:nvSpPr>
        <p:spPr>
          <a:xfrm>
            <a:off x="7019299" y="4608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更新權重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CA3E3FF-08CC-C047-BD67-362226120C7D}"/>
              </a:ext>
            </a:extLst>
          </p:cNvPr>
          <p:cNvSpPr txBox="1"/>
          <p:nvPr/>
        </p:nvSpPr>
        <p:spPr>
          <a:xfrm>
            <a:off x="1682385" y="443442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此時，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重新計算輸出值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輸出值應該為多少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383937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7270F3D6-AB66-EF4E-BE3C-6F462185A2B0}"/>
              </a:ext>
            </a:extLst>
          </p:cNvPr>
          <p:cNvSpPr/>
          <p:nvPr/>
        </p:nvSpPr>
        <p:spPr>
          <a:xfrm>
            <a:off x="674572" y="351728"/>
            <a:ext cx="6075363" cy="33481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986F866-8B58-3748-B146-7745F332A4ED}"/>
              </a:ext>
            </a:extLst>
          </p:cNvPr>
          <p:cNvSpPr/>
          <p:nvPr/>
        </p:nvSpPr>
        <p:spPr>
          <a:xfrm>
            <a:off x="1888403" y="766748"/>
            <a:ext cx="1339470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心跳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47DC598-581E-CD4F-8ADB-4708160B7E1E}"/>
              </a:ext>
            </a:extLst>
          </p:cNvPr>
          <p:cNvSpPr/>
          <p:nvPr/>
        </p:nvSpPr>
        <p:spPr>
          <a:xfrm>
            <a:off x="1894727" y="1996107"/>
            <a:ext cx="1333146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血壓</a:t>
            </a:r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X</a:t>
            </a:r>
            <a:r>
              <a:rPr kumimoji="1" lang="en-US" altLang="zh-TW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9841245-E1D4-AA45-BC92-4D8FD473CB4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169947" y="1131420"/>
            <a:ext cx="7184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301BE4A-E6ED-BA48-8577-2B6D35C88B2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176271" y="2360777"/>
            <a:ext cx="71845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/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zh-TW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4D2BE105-C1A7-024D-995C-D27BA7CB9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57" y="1200527"/>
                <a:ext cx="1034143" cy="10341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08175C-D08B-9645-B2BA-031C235D6C2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3227873" y="1131420"/>
            <a:ext cx="1901984" cy="586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7EA2DC9-1361-E54E-94D7-B27AAFCB53BD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3227873" y="1717599"/>
            <a:ext cx="1901984" cy="643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F5FE89-49FA-D64F-8466-638587B01305}"/>
              </a:ext>
            </a:extLst>
          </p:cNvPr>
          <p:cNvSpPr txBox="1"/>
          <p:nvPr/>
        </p:nvSpPr>
        <p:spPr>
          <a:xfrm>
            <a:off x="3716865" y="98256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0.6111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0A81BB-A36D-224E-BF75-6FA4C95A8A22}"/>
              </a:ext>
            </a:extLst>
          </p:cNvPr>
          <p:cNvSpPr txBox="1"/>
          <p:nvPr/>
        </p:nvSpPr>
        <p:spPr>
          <a:xfrm>
            <a:off x="3716865" y="21878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dirty="0">
                <a:latin typeface="Heiti SC Medium" pitchFamily="2" charset="-128"/>
                <a:ea typeface="Heiti SC Medium" pitchFamily="2" charset="-128"/>
              </a:rPr>
              <a:t> = 0.4753</a:t>
            </a:r>
            <a:endParaRPr kumimoji="1" lang="zh-TW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A333C6-AB71-1541-BB90-2BCA23EB54AE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6164000" y="1717599"/>
            <a:ext cx="1016956" cy="4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ABE9A472-C0E0-634D-9BD1-015467A96C1F}"/>
              </a:ext>
            </a:extLst>
          </p:cNvPr>
          <p:cNvSpPr/>
          <p:nvPr/>
        </p:nvSpPr>
        <p:spPr>
          <a:xfrm>
            <a:off x="7180956" y="1357589"/>
            <a:ext cx="729343" cy="72934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Y</a:t>
            </a:r>
            <a:endParaRPr kumimoji="1" lang="zh-TW" altLang="en-US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67CE5C-1816-CE49-BA1F-E49400A54B37}"/>
              </a:ext>
            </a:extLst>
          </p:cNvPr>
          <p:cNvSpPr txBox="1"/>
          <p:nvPr/>
        </p:nvSpPr>
        <p:spPr>
          <a:xfrm>
            <a:off x="916910" y="307856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輸入值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989C56-AC58-764A-BC68-C195DD7B7D0B}"/>
              </a:ext>
            </a:extLst>
          </p:cNvPr>
          <p:cNvSpPr txBox="1"/>
          <p:nvPr/>
        </p:nvSpPr>
        <p:spPr>
          <a:xfrm>
            <a:off x="3893195" y="27298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權重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9DE0C1-DCC3-6941-BA94-223FF4B6341E}"/>
              </a:ext>
            </a:extLst>
          </p:cNvPr>
          <p:cNvSpPr txBox="1"/>
          <p:nvPr/>
        </p:nvSpPr>
        <p:spPr>
          <a:xfrm>
            <a:off x="5296626" y="219668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加總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CB7B760-1A31-6346-BB3F-5C6371D079E8}"/>
              </a:ext>
            </a:extLst>
          </p:cNvPr>
          <p:cNvSpPr txBox="1"/>
          <p:nvPr/>
        </p:nvSpPr>
        <p:spPr>
          <a:xfrm>
            <a:off x="7216289" y="213457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輸出值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4ADACA-038E-6147-BE46-8B55FB461170}"/>
              </a:ext>
            </a:extLst>
          </p:cNvPr>
          <p:cNvSpPr txBox="1"/>
          <p:nvPr/>
        </p:nvSpPr>
        <p:spPr>
          <a:xfrm>
            <a:off x="652226" y="890227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90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ADA77-B856-D446-B12B-4D16B0B59513}"/>
              </a:ext>
            </a:extLst>
          </p:cNvPr>
          <p:cNvSpPr txBox="1"/>
          <p:nvPr/>
        </p:nvSpPr>
        <p:spPr>
          <a:xfrm>
            <a:off x="652225" y="2125069"/>
            <a:ext cx="5245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70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8E18-8F48-6E46-AD55-D8089296981C}"/>
              </a:ext>
            </a:extLst>
          </p:cNvPr>
          <p:cNvGrpSpPr/>
          <p:nvPr/>
        </p:nvGrpSpPr>
        <p:grpSpPr>
          <a:xfrm>
            <a:off x="674572" y="4170138"/>
            <a:ext cx="6339686" cy="1084246"/>
            <a:chOff x="659761" y="5571197"/>
            <a:chExt cx="6339686" cy="1084246"/>
          </a:xfrm>
        </p:grpSpPr>
        <p:sp>
          <p:nvSpPr>
            <p:cNvPr id="29" name="圓角矩形 28">
              <a:extLst>
                <a:ext uri="{FF2B5EF4-FFF2-40B4-BE49-F238E27FC236}">
                  <a16:creationId xmlns:a16="http://schemas.microsoft.com/office/drawing/2014/main" id="{9695739C-6CAE-F248-B4ED-6110D3EC3E2C}"/>
                </a:ext>
              </a:extLst>
            </p:cNvPr>
            <p:cNvSpPr/>
            <p:nvPr/>
          </p:nvSpPr>
          <p:spPr>
            <a:xfrm>
              <a:off x="659761" y="5571197"/>
              <a:ext cx="6339686" cy="10842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/>
                <p:nvPr/>
              </p:nvSpPr>
              <p:spPr>
                <a:xfrm>
                  <a:off x="867083" y="5697821"/>
                  <a:ext cx="6092309" cy="8626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2400" b="0" dirty="0">
                      <a:latin typeface="Heiti SC Medium" pitchFamily="2" charset="-128"/>
                      <a:ea typeface="Heiti SC Medium" pitchFamily="2" charset="-128"/>
                    </a:rPr>
                    <a:t>健康分數</a:t>
                  </a:r>
                  <a:r>
                    <a:rPr kumimoji="1" lang="en-US" altLang="zh-TW" sz="2400" baseline="30000" dirty="0">
                      <a:latin typeface="Heiti SC Medium" pitchFamily="2" charset="-128"/>
                      <a:ea typeface="Heiti SC Medium" pitchFamily="2" charset="-128"/>
                    </a:rPr>
                    <a:t>3</a:t>
                  </a:r>
                  <a14:m>
                    <m:oMath xmlns:m="http://schemas.openxmlformats.org/officeDocument/2006/math">
                      <m: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=90∗0.6111+70∗0.4753</m:t>
                      </m:r>
                    </m:oMath>
                  </a14:m>
                  <a:endParaRPr kumimoji="1" lang="en-US" altLang="zh-TW" sz="2400" dirty="0">
                    <a:latin typeface="Heiti SC Medium" pitchFamily="2" charset="-128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zh-TW" sz="2400" dirty="0"/>
                    <a:t>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88.27</m:t>
                      </m:r>
                    </m:oMath>
                  </a14:m>
                  <a:endParaRPr kumimoji="1" lang="en-US" altLang="zh-TW" sz="2400" b="0" dirty="0">
                    <a:latin typeface="Heiti SC Medium" pitchFamily="2" charset="-128"/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828DB9C4-2510-0D45-B9C9-52A071972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83" y="5697821"/>
                  <a:ext cx="6092309" cy="862608"/>
                </a:xfrm>
                <a:prstGeom prst="rect">
                  <a:avLst/>
                </a:prstGeom>
                <a:blipFill>
                  <a:blip r:embed="rId3"/>
                  <a:stretch>
                    <a:fillRect l="-1663" t="-724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橢圓 10">
            <a:extLst>
              <a:ext uri="{FF2B5EF4-FFF2-40B4-BE49-F238E27FC236}">
                <a16:creationId xmlns:a16="http://schemas.microsoft.com/office/drawing/2014/main" id="{BC2B80EE-32BB-F443-B231-61B4CC1EF347}"/>
              </a:ext>
            </a:extLst>
          </p:cNvPr>
          <p:cNvSpPr/>
          <p:nvPr/>
        </p:nvSpPr>
        <p:spPr>
          <a:xfrm>
            <a:off x="269690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C1F27331-CC10-DE43-A15B-0FA8D4B595E3}"/>
              </a:ext>
            </a:extLst>
          </p:cNvPr>
          <p:cNvSpPr/>
          <p:nvPr/>
        </p:nvSpPr>
        <p:spPr>
          <a:xfrm>
            <a:off x="2089741" y="4330744"/>
            <a:ext cx="335666" cy="2338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C176DAD-D1ED-904A-A450-F7DB83AAA8C8}"/>
              </a:ext>
            </a:extLst>
          </p:cNvPr>
          <p:cNvSpPr txBox="1"/>
          <p:nvPr/>
        </p:nvSpPr>
        <p:spPr>
          <a:xfrm>
            <a:off x="652225" y="5860419"/>
            <a:ext cx="5506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這是指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「第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3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次」的健康分數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(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輸出值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)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D7E1294-E656-A448-B50A-B9C08435A928}"/>
              </a:ext>
            </a:extLst>
          </p:cNvPr>
          <p:cNvCxnSpPr>
            <a:endCxn id="35" idx="4"/>
          </p:cNvCxnSpPr>
          <p:nvPr/>
        </p:nvCxnSpPr>
        <p:spPr>
          <a:xfrm flipH="1" flipV="1">
            <a:off x="2257574" y="4564598"/>
            <a:ext cx="60716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4E2F4BF-CA81-3F43-AEF8-29B84D05229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864734" y="4564598"/>
            <a:ext cx="0" cy="13847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9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AC7FC574-C4A7-4349-933A-D4E1DF22422C}"/>
              </a:ext>
            </a:extLst>
          </p:cNvPr>
          <p:cNvGrpSpPr/>
          <p:nvPr/>
        </p:nvGrpSpPr>
        <p:grpSpPr>
          <a:xfrm>
            <a:off x="1487805" y="617220"/>
            <a:ext cx="9216390" cy="5623560"/>
            <a:chOff x="1409700" y="274320"/>
            <a:chExt cx="9216390" cy="5623560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9DD5D0F-9653-594D-903F-4BCF55A35E4D}"/>
                </a:ext>
              </a:extLst>
            </p:cNvPr>
            <p:cNvGrpSpPr/>
            <p:nvPr/>
          </p:nvGrpSpPr>
          <p:grpSpPr>
            <a:xfrm>
              <a:off x="5753100" y="960120"/>
              <a:ext cx="4872990" cy="3525812"/>
              <a:chOff x="6096000" y="548640"/>
              <a:chExt cx="4872990" cy="3525812"/>
            </a:xfrm>
          </p:grpSpPr>
          <p:sp>
            <p:nvSpPr>
              <p:cNvPr id="5" name="圓角矩形 4">
                <a:extLst>
                  <a:ext uri="{FF2B5EF4-FFF2-40B4-BE49-F238E27FC236}">
                    <a16:creationId xmlns:a16="http://schemas.microsoft.com/office/drawing/2014/main" id="{1581CAF5-D603-904B-963D-CED61D4B42E5}"/>
                  </a:ext>
                </a:extLst>
              </p:cNvPr>
              <p:cNvSpPr/>
              <p:nvPr/>
            </p:nvSpPr>
            <p:spPr>
              <a:xfrm>
                <a:off x="6096000" y="548640"/>
                <a:ext cx="487299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B9CF331-EA92-2C4C-ADF8-F5A43C8D9940}"/>
                  </a:ext>
                </a:extLst>
              </p:cNvPr>
              <p:cNvSpPr/>
              <p:nvPr/>
            </p:nvSpPr>
            <p:spPr>
              <a:xfrm>
                <a:off x="8195310" y="308235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7A9D22B-E686-884B-8BF6-509DA7292B98}"/>
                  </a:ext>
                </a:extLst>
              </p:cNvPr>
              <p:cNvSpPr/>
              <p:nvPr/>
            </p:nvSpPr>
            <p:spPr>
              <a:xfrm>
                <a:off x="8195310" y="1546923"/>
                <a:ext cx="240030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6DD7C98E-CD4E-0641-9543-D115C4988FD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029" y="858840"/>
                    <a:ext cx="4528932" cy="29054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0.6111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0.679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.679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(−29.1)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0.4753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A463ECD5-85FE-574F-BAFD-873FE03F4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8029" y="858840"/>
                    <a:ext cx="4528932" cy="290541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04540A8-8B10-F149-AB57-96E6C9FE51CD}"/>
                </a:ext>
              </a:extLst>
            </p:cNvPr>
            <p:cNvGrpSpPr/>
            <p:nvPr/>
          </p:nvGrpSpPr>
          <p:grpSpPr>
            <a:xfrm>
              <a:off x="1409700" y="960120"/>
              <a:ext cx="3939540" cy="3525812"/>
              <a:chOff x="1466850" y="548640"/>
              <a:chExt cx="3939540" cy="3525812"/>
            </a:xfrm>
          </p:grpSpPr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83935491-72E7-0F4B-BB2A-B025B04F62BA}"/>
                  </a:ext>
                </a:extLst>
              </p:cNvPr>
              <p:cNvSpPr/>
              <p:nvPr/>
            </p:nvSpPr>
            <p:spPr>
              <a:xfrm>
                <a:off x="1466850" y="548640"/>
                <a:ext cx="3939540" cy="35258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52B0657-9F20-7C43-9517-81230753A38C}"/>
                  </a:ext>
                </a:extLst>
              </p:cNvPr>
              <p:cNvSpPr/>
              <p:nvPr/>
            </p:nvSpPr>
            <p:spPr>
              <a:xfrm>
                <a:off x="3154680" y="1554480"/>
                <a:ext cx="186309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2565EC6-507B-9344-9F6B-1DCF46D21317}"/>
                  </a:ext>
                </a:extLst>
              </p:cNvPr>
              <p:cNvSpPr/>
              <p:nvPr/>
            </p:nvSpPr>
            <p:spPr>
              <a:xfrm>
                <a:off x="3154680" y="3078480"/>
                <a:ext cx="1863090" cy="2857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D52E0513-F94B-1745-B54D-0D0E8DD92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2366" y="864996"/>
                    <a:ext cx="3448508" cy="28931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b="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∗90∗97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0.873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=0+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∗70∗97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Sup>
                            <m:sSub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0.679</m:t>
                          </m:r>
                        </m:oMath>
                      </m:oMathPara>
                    </a14:m>
                    <a:endParaRPr kumimoji="1" lang="en-US" altLang="zh-TW" sz="200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F5C2F17F-E0B6-484E-BE46-A41C564C6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2366" y="864996"/>
                    <a:ext cx="3448508" cy="28931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1685F858-B0FA-CD45-A20C-F3FDEB661153}"/>
                </a:ext>
              </a:extLst>
            </p:cNvPr>
            <p:cNvSpPr/>
            <p:nvPr/>
          </p:nvSpPr>
          <p:spPr>
            <a:xfrm>
              <a:off x="1409700" y="274320"/>
              <a:ext cx="393954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計算第二次迭代的權重</a:t>
              </a:r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168DF121-0CED-7E4C-8115-252FCB42CFDC}"/>
                </a:ext>
              </a:extLst>
            </p:cNvPr>
            <p:cNvSpPr/>
            <p:nvPr/>
          </p:nvSpPr>
          <p:spPr>
            <a:xfrm>
              <a:off x="5753100" y="274320"/>
              <a:ext cx="4872990" cy="60829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計算第三次迭代的權重</a:t>
              </a:r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7F9E1B0D-8864-894C-A3AD-2E5E20508D03}"/>
                </a:ext>
              </a:extLst>
            </p:cNvPr>
            <p:cNvSpPr/>
            <p:nvPr/>
          </p:nvSpPr>
          <p:spPr>
            <a:xfrm>
              <a:off x="1409700" y="4563442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誤差較大→調整幅度大</a:t>
              </a:r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0AC24719-EDE7-5B40-86B2-E728D185793D}"/>
                </a:ext>
              </a:extLst>
            </p:cNvPr>
            <p:cNvSpPr/>
            <p:nvPr/>
          </p:nvSpPr>
          <p:spPr>
            <a:xfrm>
              <a:off x="5753100" y="4563442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誤差較小→調整幅度小</a:t>
              </a:r>
            </a:p>
          </p:txBody>
        </p:sp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84ED3991-B786-EA48-9FAF-F1159403CC23}"/>
                </a:ext>
              </a:extLst>
            </p:cNvPr>
            <p:cNvSpPr/>
            <p:nvPr/>
          </p:nvSpPr>
          <p:spPr>
            <a:xfrm>
              <a:off x="1409700" y="5285906"/>
              <a:ext cx="393954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誤差為正→往正方向調整</a:t>
              </a:r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11E45C1D-8179-7743-8C0B-3DA45FE690F6}"/>
                </a:ext>
              </a:extLst>
            </p:cNvPr>
            <p:cNvSpPr/>
            <p:nvPr/>
          </p:nvSpPr>
          <p:spPr>
            <a:xfrm>
              <a:off x="5753100" y="5285906"/>
              <a:ext cx="4872990" cy="6119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rPr>
                <a:t>誤差為負→往負方向調整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050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39DD5D0F-9653-594D-903F-4BCF55A35E4D}"/>
              </a:ext>
            </a:extLst>
          </p:cNvPr>
          <p:cNvGrpSpPr/>
          <p:nvPr/>
        </p:nvGrpSpPr>
        <p:grpSpPr>
          <a:xfrm>
            <a:off x="5831205" y="1303020"/>
            <a:ext cx="4872990" cy="3525812"/>
            <a:chOff x="6096000" y="548640"/>
            <a:chExt cx="4872990" cy="3525812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1581CAF5-D603-904B-963D-CED61D4B42E5}"/>
                </a:ext>
              </a:extLst>
            </p:cNvPr>
            <p:cNvSpPr/>
            <p:nvPr/>
          </p:nvSpPr>
          <p:spPr>
            <a:xfrm>
              <a:off x="6096000" y="548640"/>
              <a:ext cx="487299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B9CF331-EA92-2C4C-ADF8-F5A43C8D9940}"/>
                </a:ext>
              </a:extLst>
            </p:cNvPr>
            <p:cNvSpPr/>
            <p:nvPr/>
          </p:nvSpPr>
          <p:spPr>
            <a:xfrm>
              <a:off x="8195310" y="308235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7A9D22B-E686-884B-8BF6-509DA7292B98}"/>
                </a:ext>
              </a:extLst>
            </p:cNvPr>
            <p:cNvSpPr/>
            <p:nvPr/>
          </p:nvSpPr>
          <p:spPr>
            <a:xfrm>
              <a:off x="8195310" y="1546923"/>
              <a:ext cx="240030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6DD7C98E-CD4E-0641-9543-D115C4988FDC}"/>
                    </a:ext>
                  </a:extLst>
                </p:cNvPr>
                <p:cNvSpPr txBox="1"/>
                <p:nvPr/>
              </p:nvSpPr>
              <p:spPr>
                <a:xfrm>
                  <a:off x="6268029" y="858840"/>
                  <a:ext cx="4528932" cy="2905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0.6111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0.679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.679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(−29.1)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0.4753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A463ECD5-85FE-574F-BAFD-873FE03F4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029" y="858840"/>
                  <a:ext cx="4528932" cy="29054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604540A8-8B10-F149-AB57-96E6C9FE51CD}"/>
              </a:ext>
            </a:extLst>
          </p:cNvPr>
          <p:cNvGrpSpPr/>
          <p:nvPr/>
        </p:nvGrpSpPr>
        <p:grpSpPr>
          <a:xfrm>
            <a:off x="1487805" y="1303020"/>
            <a:ext cx="3939540" cy="3525812"/>
            <a:chOff x="1466850" y="548640"/>
            <a:chExt cx="3939540" cy="3525812"/>
          </a:xfrm>
        </p:grpSpPr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83935491-72E7-0F4B-BB2A-B025B04F62BA}"/>
                </a:ext>
              </a:extLst>
            </p:cNvPr>
            <p:cNvSpPr/>
            <p:nvPr/>
          </p:nvSpPr>
          <p:spPr>
            <a:xfrm>
              <a:off x="1466850" y="548640"/>
              <a:ext cx="3939540" cy="352581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52B0657-9F20-7C43-9517-81230753A38C}"/>
                </a:ext>
              </a:extLst>
            </p:cNvPr>
            <p:cNvSpPr/>
            <p:nvPr/>
          </p:nvSpPr>
          <p:spPr>
            <a:xfrm>
              <a:off x="3154680" y="1554480"/>
              <a:ext cx="186309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2565EC6-507B-9344-9F6B-1DCF46D21317}"/>
                </a:ext>
              </a:extLst>
            </p:cNvPr>
            <p:cNvSpPr/>
            <p:nvPr/>
          </p:nvSpPr>
          <p:spPr>
            <a:xfrm>
              <a:off x="3154680" y="3078480"/>
              <a:ext cx="1863090" cy="28575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52E0513-F94B-1745-B54D-0D0E8DD928C8}"/>
                    </a:ext>
                  </a:extLst>
                </p:cNvPr>
                <p:cNvSpPr txBox="1"/>
                <p:nvPr/>
              </p:nvSpPr>
              <p:spPr>
                <a:xfrm>
                  <a:off x="1712366" y="864996"/>
                  <a:ext cx="3448508" cy="28931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∗90∗97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0.873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=0+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0.0001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∗70∗97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Sup>
                          <m:sSubSup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0.679</m:t>
                        </m:r>
                      </m:oMath>
                    </m:oMathPara>
                  </a14:m>
                  <a:endParaRPr kumimoji="1" lang="en-US" altLang="zh-TW" sz="2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F5C2F17F-E0B6-484E-BE46-A41C564C6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366" y="864996"/>
                  <a:ext cx="3448508" cy="28931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11E45C1D-8179-7743-8C0B-3DA45FE690F6}"/>
              </a:ext>
            </a:extLst>
          </p:cNvPr>
          <p:cNvSpPr/>
          <p:nvPr/>
        </p:nvSpPr>
        <p:spPr>
          <a:xfrm>
            <a:off x="5831205" y="5628806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誤差為負→往負方向調整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685F858-B0FA-CD45-A20C-F3FDEB661153}"/>
              </a:ext>
            </a:extLst>
          </p:cNvPr>
          <p:cNvSpPr/>
          <p:nvPr/>
        </p:nvSpPr>
        <p:spPr>
          <a:xfrm>
            <a:off x="1487805" y="617220"/>
            <a:ext cx="393954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計算第二次迭代的權重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84ED3991-B786-EA48-9FAF-F1159403CC23}"/>
              </a:ext>
            </a:extLst>
          </p:cNvPr>
          <p:cNvSpPr/>
          <p:nvPr/>
        </p:nvSpPr>
        <p:spPr>
          <a:xfrm>
            <a:off x="1487805" y="5628806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誤差為正→往正方向調整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168DF121-0CED-7E4C-8115-252FCB42CFDC}"/>
              </a:ext>
            </a:extLst>
          </p:cNvPr>
          <p:cNvSpPr/>
          <p:nvPr/>
        </p:nvSpPr>
        <p:spPr>
          <a:xfrm>
            <a:off x="5831205" y="617220"/>
            <a:ext cx="4872990" cy="6082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計算第三次迭代的權重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7B077462-5FE0-6F4D-87B3-DA82C3F607F7}"/>
              </a:ext>
            </a:extLst>
          </p:cNvPr>
          <p:cNvSpPr/>
          <p:nvPr/>
        </p:nvSpPr>
        <p:spPr>
          <a:xfrm>
            <a:off x="1242288" y="4072607"/>
            <a:ext cx="9693737" cy="1667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7F9E1B0D-8864-894C-A3AD-2E5E20508D03}"/>
              </a:ext>
            </a:extLst>
          </p:cNvPr>
          <p:cNvSpPr/>
          <p:nvPr/>
        </p:nvSpPr>
        <p:spPr>
          <a:xfrm>
            <a:off x="1487805" y="4906342"/>
            <a:ext cx="393954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誤差較大→調整幅度大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0AC24719-EDE7-5B40-86B2-E728D185793D}"/>
              </a:ext>
            </a:extLst>
          </p:cNvPr>
          <p:cNvSpPr/>
          <p:nvPr/>
        </p:nvSpPr>
        <p:spPr>
          <a:xfrm>
            <a:off x="5831205" y="4906342"/>
            <a:ext cx="4872990" cy="6119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誤差較小→調整幅度小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EFB202C9-82D9-5D47-90B8-572CDD2777C1}"/>
              </a:ext>
            </a:extLst>
          </p:cNvPr>
          <p:cNvSpPr/>
          <p:nvPr/>
        </p:nvSpPr>
        <p:spPr>
          <a:xfrm>
            <a:off x="1733321" y="4828832"/>
            <a:ext cx="3448508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E75F3F4D-89D7-6C43-9AA6-C9BAB09F81BD}"/>
              </a:ext>
            </a:extLst>
          </p:cNvPr>
          <p:cNvSpPr/>
          <p:nvPr/>
        </p:nvSpPr>
        <p:spPr>
          <a:xfrm>
            <a:off x="6543446" y="4806727"/>
            <a:ext cx="3448508" cy="79997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922C3F7F-5480-CF41-BA09-E93B9FA12536}"/>
              </a:ext>
            </a:extLst>
          </p:cNvPr>
          <p:cNvSpPr/>
          <p:nvPr/>
        </p:nvSpPr>
        <p:spPr>
          <a:xfrm>
            <a:off x="4851806" y="4553760"/>
            <a:ext cx="1863320" cy="361853"/>
          </a:xfrm>
          <a:custGeom>
            <a:avLst/>
            <a:gdLst>
              <a:gd name="connsiteX0" fmla="*/ 0 w 1898248"/>
              <a:gd name="connsiteY0" fmla="*/ 347255 h 358830"/>
              <a:gd name="connsiteX1" fmla="*/ 925974 w 1898248"/>
              <a:gd name="connsiteY1" fmla="*/ 15 h 358830"/>
              <a:gd name="connsiteX2" fmla="*/ 1898248 w 1898248"/>
              <a:gd name="connsiteY2" fmla="*/ 358830 h 35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8248" h="358830">
                <a:moveTo>
                  <a:pt x="0" y="347255"/>
                </a:moveTo>
                <a:cubicBezTo>
                  <a:pt x="304799" y="172670"/>
                  <a:pt x="609599" y="-1914"/>
                  <a:pt x="925974" y="15"/>
                </a:cubicBezTo>
                <a:cubicBezTo>
                  <a:pt x="1242349" y="1944"/>
                  <a:pt x="1570298" y="180387"/>
                  <a:pt x="1898248" y="35883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4176AD-123A-9448-A381-0A2F15D7E815}"/>
              </a:ext>
            </a:extLst>
          </p:cNvPr>
          <p:cNvSpPr txBox="1"/>
          <p:nvPr/>
        </p:nvSpPr>
        <p:spPr>
          <a:xfrm>
            <a:off x="2765170" y="413182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在此的誤差「大、小」是指取完絕對值後的比較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7204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A5117A-6482-AE45-A4E4-B40C7E24818B}"/>
              </a:ext>
            </a:extLst>
          </p:cNvPr>
          <p:cNvSpPr txBox="1"/>
          <p:nvPr/>
        </p:nvSpPr>
        <p:spPr>
          <a:xfrm>
            <a:off x="838200" y="1690688"/>
            <a:ext cx="88024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用健康照護的例子理解學習演算法後，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以下有毛毛蟲與昆蟲的資料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我們實際來看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類神經網路是如何透過昆蟲資料學習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讓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長度與寬度的資料輸入類神經網路後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能夠輸出正確的類別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CFD101-C6E7-0446-9EBC-47024FDF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77" y="3429000"/>
            <a:ext cx="577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3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44D1CD-C3D9-FF4E-873B-3F66CA6E319F}"/>
              </a:ext>
            </a:extLst>
          </p:cNvPr>
          <p:cNvSpPr/>
          <p:nvPr/>
        </p:nvSpPr>
        <p:spPr>
          <a:xfrm>
            <a:off x="6026006" y="3096082"/>
            <a:ext cx="2330370" cy="23865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189204-BCC7-5448-8863-50D96EA2542A}"/>
              </a:ext>
            </a:extLst>
          </p:cNvPr>
          <p:cNvSpPr/>
          <p:nvPr/>
        </p:nvSpPr>
        <p:spPr>
          <a:xfrm>
            <a:off x="3634176" y="1690688"/>
            <a:ext cx="4333379" cy="1191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B923377-D8AA-9C42-AD6A-9DD41D53489B}"/>
              </a:ext>
            </a:extLst>
          </p:cNvPr>
          <p:cNvSpPr txBox="1"/>
          <p:nvPr/>
        </p:nvSpPr>
        <p:spPr>
          <a:xfrm>
            <a:off x="342655" y="163755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設定好𝜃值與學習率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7" name="手繪多邊形 26">
            <a:extLst>
              <a:ext uri="{FF2B5EF4-FFF2-40B4-BE49-F238E27FC236}">
                <a16:creationId xmlns:a16="http://schemas.microsoft.com/office/drawing/2014/main" id="{0519D2A0-A123-724D-A897-10C3684DA818}"/>
              </a:ext>
            </a:extLst>
          </p:cNvPr>
          <p:cNvSpPr/>
          <p:nvPr/>
        </p:nvSpPr>
        <p:spPr>
          <a:xfrm>
            <a:off x="2465408" y="2129742"/>
            <a:ext cx="1030146" cy="591852"/>
          </a:xfrm>
          <a:custGeom>
            <a:avLst/>
            <a:gdLst>
              <a:gd name="connsiteX0" fmla="*/ 0 w 1030146"/>
              <a:gd name="connsiteY0" fmla="*/ 0 h 591852"/>
              <a:gd name="connsiteX1" fmla="*/ 474562 w 1030146"/>
              <a:gd name="connsiteY1" fmla="*/ 532435 h 591852"/>
              <a:gd name="connsiteX2" fmla="*/ 1030146 w 1030146"/>
              <a:gd name="connsiteY2" fmla="*/ 555585 h 59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146" h="591852">
                <a:moveTo>
                  <a:pt x="0" y="0"/>
                </a:moveTo>
                <a:cubicBezTo>
                  <a:pt x="151435" y="219919"/>
                  <a:pt x="302871" y="439838"/>
                  <a:pt x="474562" y="532435"/>
                </a:cubicBezTo>
                <a:cubicBezTo>
                  <a:pt x="646253" y="625033"/>
                  <a:pt x="838199" y="590309"/>
                  <a:pt x="1030146" y="55558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FFDF53-2DB4-9E45-917F-7C45709DC496}"/>
              </a:ext>
            </a:extLst>
          </p:cNvPr>
          <p:cNvSpPr txBox="1"/>
          <p:nvPr/>
        </p:nvSpPr>
        <p:spPr>
          <a:xfrm>
            <a:off x="8657005" y="4440688"/>
            <a:ext cx="3618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選擇使用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所以將</a:t>
            </a: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毛毛蟲定義為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b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</a:br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瓢蟲則定義為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3D7DAB4-59E3-264B-9F28-31F543179C4C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689761" y="4806170"/>
            <a:ext cx="967244" cy="2346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6A63FD42-27EC-1C4C-9FA3-590B391B4B7B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0466154" y="2417312"/>
            <a:ext cx="402474" cy="20233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A03A6A0D-CC7C-5349-8491-187052FE7859}"/>
              </a:ext>
            </a:extLst>
          </p:cNvPr>
          <p:cNvSpPr/>
          <p:nvPr/>
        </p:nvSpPr>
        <p:spPr>
          <a:xfrm>
            <a:off x="2343667" y="2965341"/>
            <a:ext cx="1807408" cy="2845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8181C12-C092-B945-B985-3DAFCCEC14A5}"/>
              </a:ext>
            </a:extLst>
          </p:cNvPr>
          <p:cNvSpPr txBox="1"/>
          <p:nvPr/>
        </p:nvSpPr>
        <p:spPr>
          <a:xfrm>
            <a:off x="736993" y="61161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設定初始權重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2" name="手繪多邊形 41">
            <a:extLst>
              <a:ext uri="{FF2B5EF4-FFF2-40B4-BE49-F238E27FC236}">
                <a16:creationId xmlns:a16="http://schemas.microsoft.com/office/drawing/2014/main" id="{CF2FFDA1-9AEE-6C42-B658-A00DCBE10FC9}"/>
              </a:ext>
            </a:extLst>
          </p:cNvPr>
          <p:cNvSpPr/>
          <p:nvPr/>
        </p:nvSpPr>
        <p:spPr>
          <a:xfrm>
            <a:off x="2928395" y="5891514"/>
            <a:ext cx="838367" cy="567159"/>
          </a:xfrm>
          <a:custGeom>
            <a:avLst/>
            <a:gdLst>
              <a:gd name="connsiteX0" fmla="*/ 0 w 838367"/>
              <a:gd name="connsiteY0" fmla="*/ 567159 h 567159"/>
              <a:gd name="connsiteX1" fmla="*/ 729205 w 838367"/>
              <a:gd name="connsiteY1" fmla="*/ 370390 h 567159"/>
              <a:gd name="connsiteX2" fmla="*/ 821802 w 838367"/>
              <a:gd name="connsiteY2" fmla="*/ 0 h 5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7" h="567159">
                <a:moveTo>
                  <a:pt x="0" y="567159"/>
                </a:moveTo>
                <a:cubicBezTo>
                  <a:pt x="296119" y="516037"/>
                  <a:pt x="592238" y="464916"/>
                  <a:pt x="729205" y="370390"/>
                </a:cubicBezTo>
                <a:cubicBezTo>
                  <a:pt x="866172" y="275864"/>
                  <a:pt x="843987" y="137932"/>
                  <a:pt x="821802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309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992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276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2362725-025D-AC4D-A086-6976A59D7F6E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28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什麼是激勵函數？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1360D8EE-5C2F-3A4C-8A59-74F34E49C338}"/>
              </a:ext>
            </a:extLst>
          </p:cNvPr>
          <p:cNvCxnSpPr>
            <a:cxnSpLocks/>
          </p:cNvCxnSpPr>
          <p:nvPr/>
        </p:nvCxnSpPr>
        <p:spPr>
          <a:xfrm>
            <a:off x="1229328" y="4687747"/>
            <a:ext cx="9733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9A4B34E-EC2B-5C47-801F-69DBCFB1063A}"/>
              </a:ext>
            </a:extLst>
          </p:cNvPr>
          <p:cNvCxnSpPr/>
          <p:nvPr/>
        </p:nvCxnSpPr>
        <p:spPr>
          <a:xfrm>
            <a:off x="5798916" y="4276845"/>
            <a:ext cx="0" cy="8218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44020-626B-7C4E-883C-858E1ADA84DB}"/>
              </a:ext>
            </a:extLst>
          </p:cNvPr>
          <p:cNvSpPr txBox="1"/>
          <p:nvPr/>
        </p:nvSpPr>
        <p:spPr>
          <a:xfrm>
            <a:off x="5170931" y="5098648"/>
            <a:ext cx="1255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臨界值</a:t>
            </a:r>
            <a:endParaRPr lang="zh-TW" altLang="en-US" sz="2800" dirty="0"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E71B82-CCC5-E947-8116-3E23518E57DD}"/>
              </a:ext>
            </a:extLst>
          </p:cNvPr>
          <p:cNvSpPr txBox="1"/>
          <p:nvPr/>
        </p:nvSpPr>
        <p:spPr>
          <a:xfrm>
            <a:off x="10710922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+</a:t>
            </a:r>
            <a:endParaRPr lang="zh-TW" altLang="en-US" sz="3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1A346E-6C66-2341-B915-C0BA4CDF4C1F}"/>
              </a:ext>
            </a:extLst>
          </p:cNvPr>
          <p:cNvSpPr txBox="1"/>
          <p:nvPr/>
        </p:nvSpPr>
        <p:spPr>
          <a:xfrm>
            <a:off x="977578" y="4687746"/>
            <a:ext cx="503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dirty="0"/>
              <a:t>−</a:t>
            </a:r>
            <a:endParaRPr lang="zh-TW" altLang="en-US" sz="3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D0D1056-3C42-B243-A8AB-A00B98E6D3D3}"/>
              </a:ext>
            </a:extLst>
          </p:cNvPr>
          <p:cNvSpPr txBox="1"/>
          <p:nvPr/>
        </p:nvSpPr>
        <p:spPr>
          <a:xfrm>
            <a:off x="4080098" y="29891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00FF00"/>
                </a:highlight>
                <a:latin typeface="Heiti SC Medium" pitchFamily="2" charset="-128"/>
                <a:ea typeface="Heiti SC Medium" pitchFamily="2" charset="-128"/>
              </a:rPr>
              <a:t>低於臨界值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2D0220F-FC28-6745-9397-E2DC01EA798B}"/>
              </a:ext>
            </a:extLst>
          </p:cNvPr>
          <p:cNvSpPr txBox="1"/>
          <p:nvPr/>
        </p:nvSpPr>
        <p:spPr>
          <a:xfrm>
            <a:off x="9360082" y="26714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highlight>
                  <a:srgbClr val="FF00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DEFE26-38EE-2441-8A28-EE39097E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47" y="3196035"/>
            <a:ext cx="3272869" cy="32728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FF06AC-CB91-A845-8FBB-413F0602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0" y="3429000"/>
            <a:ext cx="3039904" cy="30399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878616-7D69-854D-8DDF-168F5D799787}"/>
              </a:ext>
            </a:extLst>
          </p:cNvPr>
          <p:cNvSpPr txBox="1"/>
          <p:nvPr/>
        </p:nvSpPr>
        <p:spPr>
          <a:xfrm>
            <a:off x="838200" y="1690688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「激勵函數」在類神經網路中所扮演的角色，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是界定輸出值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高於臨界值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時，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應該輸出哪些我們自己定義的訊號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6708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60DF2-0FE0-234E-A7D9-BB8665E8499D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6A163B-EB73-744B-886B-AAAB06B55426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5431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5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1306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讀取第一筆資料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60DF2-0FE0-234E-A7D9-BB8665E8499D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96A163B-EB73-744B-886B-AAAB06B55426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0" name="手繪多邊形 19">
            <a:extLst>
              <a:ext uri="{FF2B5EF4-FFF2-40B4-BE49-F238E27FC236}">
                <a16:creationId xmlns:a16="http://schemas.microsoft.com/office/drawing/2014/main" id="{5B9E00E1-6CC2-7E40-953D-F15DCE2781AF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手繪多邊形 24">
            <a:extLst>
              <a:ext uri="{FF2B5EF4-FFF2-40B4-BE49-F238E27FC236}">
                <a16:creationId xmlns:a16="http://schemas.microsoft.com/office/drawing/2014/main" id="{D00D6508-7A52-2249-AC38-55DB463A878E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5275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2960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E6D07D-0512-C94C-AB55-F71556B41B37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61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8B2B8AC-8C5E-C440-BE4B-8226E7431F1F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2852EFC-B287-8449-B28B-8F717E0F2F56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4328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652DAE-A812-634F-AE3D-CBD88444E4C8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866C5E1-7CE6-6644-9B3D-B60DBD986AEF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F4D7690-872A-9546-AC43-B1E6EC53BC38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147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4.5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435420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讀取第二筆資料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A652DAE-A812-634F-AE3D-CBD88444E4C8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endParaRPr kumimoji="1"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866C5E1-7CE6-6644-9B3D-B60DBD986AEF}"/>
              </a:ext>
            </a:extLst>
          </p:cNvPr>
          <p:cNvSpPr txBox="1"/>
          <p:nvPr/>
        </p:nvSpPr>
        <p:spPr>
          <a:xfrm>
            <a:off x="7172896" y="6116179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F4D7690-872A-9546-AC43-B1E6EC53BC38}"/>
              </a:ext>
            </a:extLst>
          </p:cNvPr>
          <p:cNvSpPr txBox="1"/>
          <p:nvPr/>
        </p:nvSpPr>
        <p:spPr>
          <a:xfrm>
            <a:off x="8808594" y="6118352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0.1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C7881233-388A-F741-9892-2375027754E5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EC295A12-AC9F-0742-BC32-D4370891B123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1006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8874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3DB59AC-9312-1B42-AF78-D283BF9C60AF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1297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CF5A2E0-ED8D-7B4E-99C9-E48EFEE8B09B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62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A372FE27-6304-214B-ABF0-69D431DC0D6A}"/>
              </a:ext>
            </a:extLst>
          </p:cNvPr>
          <p:cNvGrpSpPr/>
          <p:nvPr/>
        </p:nvGrpSpPr>
        <p:grpSpPr>
          <a:xfrm>
            <a:off x="537820" y="2329113"/>
            <a:ext cx="7768027" cy="4406778"/>
            <a:chOff x="537820" y="2329113"/>
            <a:chExt cx="7768027" cy="440677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D87A3C3-69E3-664C-B682-EF0126D0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820" y="2329113"/>
              <a:ext cx="7768027" cy="4406778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B572FB4-BD15-914B-B84D-BB50AB2646AD}"/>
                </a:ext>
              </a:extLst>
            </p:cNvPr>
            <p:cNvSpPr txBox="1"/>
            <p:nvPr/>
          </p:nvSpPr>
          <p:spPr>
            <a:xfrm>
              <a:off x="7878529" y="4555652"/>
              <a:ext cx="33695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>
                  <a:latin typeface="Heiti SC Medium" pitchFamily="2" charset="-128"/>
                  <a:ea typeface="Heiti SC Medium" pitchFamily="2" charset="-128"/>
                </a:rPr>
                <a:t>Y</a:t>
              </a:r>
              <a:endParaRPr kumimoji="1" lang="zh-TW" altLang="en-US" sz="2000" dirty="0"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56DFD20-93E0-9247-B811-534AF468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45D4D6-2C36-D042-93A8-FAE9FA4495DD}"/>
              </a:ext>
            </a:extLst>
          </p:cNvPr>
          <p:cNvSpPr txBox="1"/>
          <p:nvPr/>
        </p:nvSpPr>
        <p:spPr>
          <a:xfrm>
            <a:off x="4421833" y="1730955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在上一個章節中，我們介紹到「符號函數」，</a:t>
            </a:r>
            <a:endParaRPr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但它是唯一的激勵函數嗎？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5BC3D-BF52-5F4A-81A6-CBC12C89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814"/>
          <a:stretch/>
        </p:blipFill>
        <p:spPr>
          <a:xfrm>
            <a:off x="8743800" y="2950280"/>
            <a:ext cx="2196000" cy="9574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D30BB29-3B38-B84B-85F2-95D6F117C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3" r="34560"/>
          <a:stretch/>
        </p:blipFill>
        <p:spPr>
          <a:xfrm>
            <a:off x="8329800" y="4043012"/>
            <a:ext cx="3024000" cy="9510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6C4FE2-2384-FD41-A9FE-B70053E6D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0"/>
          <a:stretch/>
        </p:blipFill>
        <p:spPr>
          <a:xfrm>
            <a:off x="8527800" y="5129400"/>
            <a:ext cx="2628000" cy="9485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EBCC47-F683-BC46-A495-0E279C4A978C}"/>
              </a:ext>
            </a:extLst>
          </p:cNvPr>
          <p:cNvSpPr>
            <a:spLocks noChangeAspect="1"/>
          </p:cNvSpPr>
          <p:nvPr/>
        </p:nvSpPr>
        <p:spPr>
          <a:xfrm>
            <a:off x="5859446" y="3765707"/>
            <a:ext cx="1980000" cy="19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F4953D7D-4904-EB48-BD01-F8983F4ED3B0}"/>
              </a:ext>
            </a:extLst>
          </p:cNvPr>
          <p:cNvCxnSpPr/>
          <p:nvPr/>
        </p:nvCxnSpPr>
        <p:spPr>
          <a:xfrm flipH="1">
            <a:off x="7266432" y="2514244"/>
            <a:ext cx="329184" cy="1251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99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0.1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C479B83-663C-094E-B2EE-B01612F6BD53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CB83A38-5582-0F44-9ABA-4876DA4126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71239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4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1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-1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1728028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讀取第三筆資料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C479B83-663C-094E-B2EE-B01612F6BD53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CB83A38-5582-0F44-9ABA-4876DA4126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C99397FB-C1EF-F649-9368-EEE8A04F6AC8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C77360FC-CCC1-A541-AFE1-E4336A95FB9B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4456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7CB6EC3-C33A-7945-A2F5-454F5136A8B1}"/>
              </a:ext>
            </a:extLst>
          </p:cNvPr>
          <p:cNvSpPr txBox="1"/>
          <p:nvPr/>
        </p:nvSpPr>
        <p:spPr>
          <a:xfrm>
            <a:off x="9321735" y="34469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輸出值為多少？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8710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F2C4DCE-0F8D-1546-B385-E39A1A275934}"/>
              </a:ext>
            </a:extLst>
          </p:cNvPr>
          <p:cNvSpPr txBox="1"/>
          <p:nvPr/>
        </p:nvSpPr>
        <p:spPr>
          <a:xfrm>
            <a:off x="8739144" y="50547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誤差為多少？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7890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CEE1F31-5051-D343-9052-E098DB96AA97}"/>
              </a:ext>
            </a:extLst>
          </p:cNvPr>
          <p:cNvSpPr txBox="1"/>
          <p:nvPr/>
        </p:nvSpPr>
        <p:spPr>
          <a:xfrm>
            <a:off x="8739144" y="505476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調整後的權重為多少？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743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-0.7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9AE2BC-F752-0645-B7C8-40EAD4665E5A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6FFE36-0CB7-834F-A0FA-0B8039C479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7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>
            <a:extLst>
              <a:ext uri="{FF2B5EF4-FFF2-40B4-BE49-F238E27FC236}">
                <a16:creationId xmlns:a16="http://schemas.microsoft.com/office/drawing/2014/main" id="{866FAA38-232C-E146-B4B7-61DBE6E96F27}"/>
              </a:ext>
            </a:extLst>
          </p:cNvPr>
          <p:cNvGrpSpPr/>
          <p:nvPr/>
        </p:nvGrpSpPr>
        <p:grpSpPr>
          <a:xfrm>
            <a:off x="7967555" y="577972"/>
            <a:ext cx="4061589" cy="1816265"/>
            <a:chOff x="7967555" y="577972"/>
            <a:chExt cx="4061589" cy="181626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CFD101-C6E7-0446-9EBC-47024FDF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555" y="577972"/>
              <a:ext cx="4061589" cy="1785314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16F1E676-ADBC-634F-B0A4-12CE14DBC2CA}"/>
                </a:ext>
              </a:extLst>
            </p:cNvPr>
            <p:cNvSpPr txBox="1"/>
            <p:nvPr/>
          </p:nvSpPr>
          <p:spPr>
            <a:xfrm>
              <a:off x="11305606" y="113062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FAE372B7-AB6E-9440-B630-EC88D2C8437A}"/>
                </a:ext>
              </a:extLst>
            </p:cNvPr>
            <p:cNvSpPr txBox="1"/>
            <p:nvPr/>
          </p:nvSpPr>
          <p:spPr>
            <a:xfrm>
              <a:off x="11303435" y="1448382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340727E-BDFE-0045-9DAE-30A87DAC15C3}"/>
                </a:ext>
              </a:extLst>
            </p:cNvPr>
            <p:cNvSpPr txBox="1"/>
            <p:nvPr/>
          </p:nvSpPr>
          <p:spPr>
            <a:xfrm>
              <a:off x="11303435" y="1746953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45F945D-4389-364F-B888-2F19AFBE7727}"/>
                </a:ext>
              </a:extLst>
            </p:cNvPr>
            <p:cNvSpPr txBox="1"/>
            <p:nvPr/>
          </p:nvSpPr>
          <p:spPr>
            <a:xfrm>
              <a:off x="11303435" y="202490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→</a:t>
              </a:r>
              <a:r>
                <a:rPr kumimoji="1" lang="en-US" altLang="zh-TW" dirty="0">
                  <a:solidFill>
                    <a:srgbClr val="FF0000"/>
                  </a:solidFill>
                  <a:latin typeface="Heiti SC Medium" pitchFamily="2" charset="-128"/>
                  <a:ea typeface="Heiti SC Medium" pitchFamily="2" charset="-128"/>
                </a:rPr>
                <a:t>0</a:t>
              </a:r>
              <a:endParaRPr kumimoji="1" lang="zh-TW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3686BC6-531C-1C41-BAEF-DF89AB46A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04" b="48613"/>
          <a:stretch/>
        </p:blipFill>
        <p:spPr>
          <a:xfrm>
            <a:off x="6411346" y="3424401"/>
            <a:ext cx="1900893" cy="179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/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iti SC Medium" pitchFamily="2" charset="-128"/>
                        </a:rPr>
                        <m:t>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iti SC Medium" pitchFamily="2" charset="-128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Heiti SC Medium" pitchFamily="2" charset="-128"/>
                  <a:ea typeface="Heiti SC Medium" pitchFamily="2" charset="-128"/>
                </a:endParaRPr>
              </a:p>
            </p:txBody>
          </p:sp>
        </mc:Choice>
        <mc:Fallback xmlns=""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81CB9531-A9FB-0A46-BF18-907E98DDC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59" y="3446979"/>
                <a:ext cx="1744980" cy="1744980"/>
              </a:xfrm>
              <a:prstGeom prst="ellipse">
                <a:avLst/>
              </a:prstGeom>
              <a:blipFill>
                <a:blip r:embed="rId4"/>
                <a:stretch>
                  <a:fillRect l="-26950" t="-49296" r="-4965" b="-7816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4A66CEC9-FE07-1546-952C-41DB8076EB1F}"/>
              </a:ext>
            </a:extLst>
          </p:cNvPr>
          <p:cNvSpPr/>
          <p:nvPr/>
        </p:nvSpPr>
        <p:spPr>
          <a:xfrm>
            <a:off x="531163" y="32082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= 2.5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2358E5F-E60D-3842-968F-FCE396088A5D}"/>
              </a:ext>
            </a:extLst>
          </p:cNvPr>
          <p:cNvSpPr/>
          <p:nvPr/>
        </p:nvSpPr>
        <p:spPr>
          <a:xfrm>
            <a:off x="531163" y="4579800"/>
            <a:ext cx="174498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x</a:t>
            </a:r>
            <a:r>
              <a:rPr kumimoji="1" lang="en-US" altLang="zh-TW" sz="2400" baseline="-250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 = 3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92228B3-584B-4C41-ACC7-E5732B04DA5A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2276143" y="3665400"/>
            <a:ext cx="1521216" cy="654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D86F0E-E4AB-E544-BCB1-8241D1B6F2F0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 flipV="1">
            <a:off x="2276143" y="4319469"/>
            <a:ext cx="1521216" cy="717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E9FB02-8F69-3F4D-996E-BEAEC5B4A0A5}"/>
              </a:ext>
            </a:extLst>
          </p:cNvPr>
          <p:cNvSpPr txBox="1"/>
          <p:nvPr/>
        </p:nvSpPr>
        <p:spPr>
          <a:xfrm>
            <a:off x="2569461" y="344698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D3FEEB-4927-C946-99AA-C7FE8B9E8471}"/>
              </a:ext>
            </a:extLst>
          </p:cNvPr>
          <p:cNvSpPr txBox="1"/>
          <p:nvPr/>
        </p:nvSpPr>
        <p:spPr>
          <a:xfrm>
            <a:off x="2583492" y="480617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solidFill>
                <a:schemeClr val="bg1"/>
              </a:solidFill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FA54126-F131-2143-B132-BEA54702BF9C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5542339" y="4319469"/>
            <a:ext cx="702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3BC59E-866A-4445-A92C-26B6CEADA09C}"/>
              </a:ext>
            </a:extLst>
          </p:cNvPr>
          <p:cNvSpPr txBox="1"/>
          <p:nvPr/>
        </p:nvSpPr>
        <p:spPr>
          <a:xfrm>
            <a:off x="8739144" y="40886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Y = 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3367C16-ACF7-5F44-81AB-222CEB510BA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27032" y="36654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942791C-398A-6242-9A90-84FDD25298E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27032" y="5037000"/>
            <a:ext cx="4041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BEA44A0F-A8C8-3641-AC26-33050A18CC79}"/>
              </a:ext>
            </a:extLst>
          </p:cNvPr>
          <p:cNvSpPr/>
          <p:nvPr/>
        </p:nvSpPr>
        <p:spPr>
          <a:xfrm>
            <a:off x="6245313" y="3338365"/>
            <a:ext cx="1962207" cy="196220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C4618D8-2174-7F40-A8B9-9A6F826E4AB1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 flipV="1">
            <a:off x="8207520" y="4319468"/>
            <a:ext cx="5316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/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309A5B-26EC-DE4F-B0C0-FC414C80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625" y="1953447"/>
                <a:ext cx="1444448" cy="803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93AC89-06E9-5A4B-8672-3E6D2BC9A23C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4669849" y="2756637"/>
            <a:ext cx="0" cy="69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/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TW" sz="28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=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Heiti SC Medium" pitchFamily="2" charset="-128"/>
                    <a:ea typeface="Heiti SC Medium" pitchFamily="2" charset="-128"/>
                  </a:rPr>
                  <a:t> 0.2</a:t>
                </a:r>
                <a:endParaRPr kumimoji="1"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DD847BD-E57B-5847-AF5D-AD463DD7A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13" y="1953447"/>
                <a:ext cx="1444448" cy="803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24177F-20AF-4D4F-9214-AB50C7B74455}"/>
              </a:ext>
            </a:extLst>
          </p:cNvPr>
          <p:cNvSpPr txBox="1"/>
          <p:nvPr/>
        </p:nvSpPr>
        <p:spPr>
          <a:xfrm>
            <a:off x="4858209" y="5531404"/>
            <a:ext cx="492801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期望輸出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  <a:r>
              <a:rPr kumimoji="1" lang="zh-TW" altLang="en-US" sz="2400" dirty="0">
                <a:solidFill>
                  <a:srgbClr val="00B0F0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誤差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0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</a:t>
            </a:r>
          </a:p>
          <a:p>
            <a:pPr algn="r"/>
            <a:endParaRPr kumimoji="1" lang="en-US" altLang="zh-TW" sz="1400" dirty="0">
              <a:latin typeface="Heiti SC Medium" pitchFamily="2" charset="-128"/>
              <a:ea typeface="Heiti SC Medium" pitchFamily="2" charset="-128"/>
            </a:endParaRPr>
          </a:p>
          <a:p>
            <a:pPr algn="r"/>
            <a:r>
              <a:rPr kumimoji="1" lang="zh-TW" altLang="en-US" sz="2400" dirty="0">
                <a:latin typeface="Heiti SC Medium" pitchFamily="2" charset="-128"/>
                <a:ea typeface="Heiti SC Medium" pitchFamily="2" charset="-128"/>
              </a:rPr>
              <a:t>修正權重：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1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,w</a:t>
            </a:r>
            <a:r>
              <a:rPr kumimoji="1" lang="en-US" altLang="zh-TW" sz="2400" baseline="-25000" dirty="0">
                <a:latin typeface="Heiti SC Medium" pitchFamily="2" charset="-128"/>
                <a:ea typeface="Heiti SC Medium" pitchFamily="2" charset="-128"/>
              </a:rPr>
              <a:t>2</a:t>
            </a:r>
            <a:r>
              <a:rPr kumimoji="1" lang="en-US" altLang="zh-TW" sz="2400" dirty="0">
                <a:latin typeface="Heiti SC Medium" pitchFamily="2" charset="-128"/>
                <a:ea typeface="Heiti SC Medium" pitchFamily="2" charset="-128"/>
              </a:rPr>
              <a:t> = </a:t>
            </a:r>
            <a:r>
              <a:rPr kumimoji="1" lang="en-US" altLang="zh-TW" sz="24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00000</a:t>
            </a:r>
            <a:endParaRPr kumimoji="1" lang="zh-TW" altLang="en-US" sz="24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04786-87D1-9B4C-B97F-CF8144AB2BC2}"/>
              </a:ext>
            </a:extLst>
          </p:cNvPr>
          <p:cNvSpPr/>
          <p:nvPr/>
        </p:nvSpPr>
        <p:spPr>
          <a:xfrm>
            <a:off x="7847635" y="2008444"/>
            <a:ext cx="418150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7D9B89-5596-5449-B791-71B7F8E91343}"/>
              </a:ext>
            </a:extLst>
          </p:cNvPr>
          <p:cNvSpPr txBox="1"/>
          <p:nvPr/>
        </p:nvSpPr>
        <p:spPr>
          <a:xfrm>
            <a:off x="7967555" y="234530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讀取第四筆資料</a:t>
            </a:r>
            <a:endParaRPr kumimoji="1" lang="en-US" altLang="zh-TW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C9AE2BC-F752-0645-B7C8-40EAD4665E5A}"/>
              </a:ext>
            </a:extLst>
          </p:cNvPr>
          <p:cNvSpPr txBox="1"/>
          <p:nvPr/>
        </p:nvSpPr>
        <p:spPr>
          <a:xfrm>
            <a:off x="7172896" y="6116179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-0.3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6FFE36-0CB7-834F-A0FA-0B8039C479EB}"/>
              </a:ext>
            </a:extLst>
          </p:cNvPr>
          <p:cNvSpPr txBox="1"/>
          <p:nvPr/>
        </p:nvSpPr>
        <p:spPr>
          <a:xfrm>
            <a:off x="8808594" y="6118352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-0.7</a:t>
            </a:r>
            <a:endParaRPr kumimoji="1" lang="zh-TW" altLang="en-US" sz="2400" dirty="0">
              <a:highlight>
                <a:srgbClr val="FFFF00"/>
              </a:highlight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50E6124D-EAB7-3542-B353-134146BCF916}"/>
              </a:ext>
            </a:extLst>
          </p:cNvPr>
          <p:cNvSpPr/>
          <p:nvPr/>
        </p:nvSpPr>
        <p:spPr>
          <a:xfrm>
            <a:off x="3864864" y="2902622"/>
            <a:ext cx="3596640" cy="3290914"/>
          </a:xfrm>
          <a:custGeom>
            <a:avLst/>
            <a:gdLst>
              <a:gd name="connsiteX0" fmla="*/ 3596640 w 3596640"/>
              <a:gd name="connsiteY0" fmla="*/ 3438482 h 3438482"/>
              <a:gd name="connsiteX1" fmla="*/ 1499616 w 3596640"/>
              <a:gd name="connsiteY1" fmla="*/ 183218 h 3438482"/>
              <a:gd name="connsiteX2" fmla="*/ 0 w 3596640"/>
              <a:gd name="connsiteY2" fmla="*/ 695282 h 343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6640" h="3438482">
                <a:moveTo>
                  <a:pt x="3596640" y="3438482"/>
                </a:moveTo>
                <a:cubicBezTo>
                  <a:pt x="2847848" y="2039450"/>
                  <a:pt x="2099056" y="640418"/>
                  <a:pt x="1499616" y="183218"/>
                </a:cubicBezTo>
                <a:cubicBezTo>
                  <a:pt x="900176" y="-273982"/>
                  <a:pt x="450088" y="210650"/>
                  <a:pt x="0" y="6952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DB35B6A9-9443-2B48-9913-3E746C231B69}"/>
              </a:ext>
            </a:extLst>
          </p:cNvPr>
          <p:cNvSpPr/>
          <p:nvPr/>
        </p:nvSpPr>
        <p:spPr>
          <a:xfrm>
            <a:off x="3840480" y="4514118"/>
            <a:ext cx="5266944" cy="1655034"/>
          </a:xfrm>
          <a:custGeom>
            <a:avLst/>
            <a:gdLst>
              <a:gd name="connsiteX0" fmla="*/ 5266944 w 5266944"/>
              <a:gd name="connsiteY0" fmla="*/ 1655034 h 1655034"/>
              <a:gd name="connsiteX1" fmla="*/ 2170176 w 5266944"/>
              <a:gd name="connsiteY1" fmla="*/ 82266 h 1655034"/>
              <a:gd name="connsiteX2" fmla="*/ 0 w 5266944"/>
              <a:gd name="connsiteY2" fmla="*/ 362682 h 16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6944" h="1655034">
                <a:moveTo>
                  <a:pt x="5266944" y="1655034"/>
                </a:moveTo>
                <a:cubicBezTo>
                  <a:pt x="4157472" y="976346"/>
                  <a:pt x="3048000" y="297658"/>
                  <a:pt x="2170176" y="82266"/>
                </a:cubicBezTo>
                <a:cubicBezTo>
                  <a:pt x="1292352" y="-133126"/>
                  <a:pt x="646176" y="114778"/>
                  <a:pt x="0" y="362682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662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D5896D11-07AB-0141-8320-77380E6E5263}"/>
              </a:ext>
            </a:extLst>
          </p:cNvPr>
          <p:cNvGrpSpPr/>
          <p:nvPr/>
        </p:nvGrpSpPr>
        <p:grpSpPr>
          <a:xfrm>
            <a:off x="1784350" y="1690688"/>
            <a:ext cx="8623300" cy="4457700"/>
            <a:chOff x="1784350" y="1690688"/>
            <a:chExt cx="8623300" cy="44577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6C15B98-40B9-444D-9B4E-610037F9D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4350" y="1690688"/>
              <a:ext cx="8623300" cy="4457700"/>
            </a:xfrm>
            <a:prstGeom prst="rect">
              <a:avLst/>
            </a:prstGeom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C804859-7250-6942-B97A-D6A147D1BCD6}"/>
                </a:ext>
              </a:extLst>
            </p:cNvPr>
            <p:cNvSpPr txBox="1"/>
            <p:nvPr/>
          </p:nvSpPr>
          <p:spPr>
            <a:xfrm>
              <a:off x="1886712" y="1901952"/>
              <a:ext cx="69762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TW" altLang="en-US" sz="2000" dirty="0">
                  <a:latin typeface="Heiti SC Medium" pitchFamily="2" charset="-128"/>
                  <a:ea typeface="Heiti SC Medium" pitchFamily="2" charset="-128"/>
                </a:rPr>
                <a:t>迭代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562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852FBCE-F066-D64F-8EC7-35025DC34AC2}"/>
              </a:ext>
            </a:extLst>
          </p:cNvPr>
          <p:cNvGrpSpPr/>
          <p:nvPr/>
        </p:nvGrpSpPr>
        <p:grpSpPr>
          <a:xfrm>
            <a:off x="1784350" y="1690688"/>
            <a:ext cx="8623300" cy="4457700"/>
            <a:chOff x="1784350" y="1690688"/>
            <a:chExt cx="8623300" cy="4457700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D5896D11-07AB-0141-8320-77380E6E5263}"/>
                </a:ext>
              </a:extLst>
            </p:cNvPr>
            <p:cNvGrpSpPr/>
            <p:nvPr/>
          </p:nvGrpSpPr>
          <p:grpSpPr>
            <a:xfrm>
              <a:off x="1784350" y="1690688"/>
              <a:ext cx="8623300" cy="4457700"/>
              <a:chOff x="1784350" y="1690688"/>
              <a:chExt cx="8623300" cy="4457700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16C15B98-40B9-444D-9B4E-610037F9D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4350" y="1690688"/>
                <a:ext cx="8623300" cy="4457700"/>
              </a:xfrm>
              <a:prstGeom prst="rect">
                <a:avLst/>
              </a:prstGeom>
            </p:spPr>
          </p:pic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C804859-7250-6942-B97A-D6A147D1BCD6}"/>
                  </a:ext>
                </a:extLst>
              </p:cNvPr>
              <p:cNvSpPr txBox="1"/>
              <p:nvPr/>
            </p:nvSpPr>
            <p:spPr>
              <a:xfrm>
                <a:off x="1886712" y="1901952"/>
                <a:ext cx="6976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2000" dirty="0">
                    <a:latin typeface="Heiti SC Medium" pitchFamily="2" charset="-128"/>
                    <a:ea typeface="Heiti SC Medium" pitchFamily="2" charset="-128"/>
                  </a:rPr>
                  <a:t>迭代</a:t>
                </a:r>
              </a:p>
            </p:txBody>
          </p:sp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360B281-A58A-8A49-A4EE-C6082058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4350" y="2528888"/>
              <a:ext cx="861060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996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975E4-8FE4-B64A-9E72-C83FE2B4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學習分類昆蟲資料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80DE2E4-430D-A64C-95C6-3BBAB1449E51}"/>
              </a:ext>
            </a:extLst>
          </p:cNvPr>
          <p:cNvGrpSpPr/>
          <p:nvPr/>
        </p:nvGrpSpPr>
        <p:grpSpPr>
          <a:xfrm>
            <a:off x="1784350" y="1690688"/>
            <a:ext cx="8623300" cy="2727130"/>
            <a:chOff x="1784350" y="1690688"/>
            <a:chExt cx="8623300" cy="2727130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022FBA2-5796-8D4A-8F45-C44F693DBDBF}"/>
                </a:ext>
              </a:extLst>
            </p:cNvPr>
            <p:cNvGrpSpPr/>
            <p:nvPr/>
          </p:nvGrpSpPr>
          <p:grpSpPr>
            <a:xfrm>
              <a:off x="1784350" y="1690688"/>
              <a:ext cx="8623300" cy="2637472"/>
              <a:chOff x="1784350" y="1690688"/>
              <a:chExt cx="8623300" cy="2637472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16C15B98-40B9-444D-9B4E-610037F9D0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0833"/>
              <a:stretch/>
            </p:blipFill>
            <p:spPr>
              <a:xfrm>
                <a:off x="1784350" y="1690688"/>
                <a:ext cx="8623300" cy="2637472"/>
              </a:xfrm>
              <a:prstGeom prst="rect">
                <a:avLst/>
              </a:prstGeom>
            </p:spPr>
          </p:pic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C804859-7250-6942-B97A-D6A147D1BCD6}"/>
                  </a:ext>
                </a:extLst>
              </p:cNvPr>
              <p:cNvSpPr txBox="1"/>
              <p:nvPr/>
            </p:nvSpPr>
            <p:spPr>
              <a:xfrm>
                <a:off x="1886712" y="1901952"/>
                <a:ext cx="6976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2000" dirty="0">
                    <a:latin typeface="Heiti SC Medium" pitchFamily="2" charset="-128"/>
                    <a:ea typeface="Heiti SC Medium" pitchFamily="2" charset="-128"/>
                  </a:rPr>
                  <a:t>迭代</a:t>
                </a:r>
              </a:p>
            </p:txBody>
          </p:sp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47BBF40-DF97-7442-96AA-56122A9C8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8734" y="2525518"/>
              <a:ext cx="8597900" cy="189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47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002F94-AD2D-2443-B002-B6B05ABB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69" y="1511661"/>
            <a:ext cx="5590427" cy="49812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558045" y="2644170"/>
            <a:ext cx="5262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除了符號函數以外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當然還有其他適用的激勵函數，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像是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步階函數、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S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形函數、斜坡函數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甚至是可以自己設計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6710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411972" y="3994206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在第二章，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識別貓花紋的例子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中，</a:t>
            </a:r>
            <a:endParaRPr lang="en-US" altLang="zh-TW" sz="2400" dirty="0">
              <a:latin typeface="Heiti SC Medium" pitchFamily="2" charset="-128"/>
              <a:ea typeface="Heiti SC Medium" pitchFamily="2" charset="-128"/>
            </a:endParaRP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最後判斷計算的</a:t>
            </a:r>
            <a:r>
              <a:rPr lang="en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y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值是否等於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6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其實就是一種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自行設計的激勵函數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72B608-13BF-2642-BC43-A5ED4445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99" y="1663465"/>
            <a:ext cx="1522228" cy="17655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F18988-A482-714F-9385-0D4CADD36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40" y="1425294"/>
            <a:ext cx="6092392" cy="54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354B-E5FE-4C44-BD82-17FAA0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eiti SC Medium" pitchFamily="2" charset="-128"/>
                <a:ea typeface="Heiti SC Medium" pitchFamily="2" charset="-128"/>
              </a:rPr>
              <a:t>符號函數是唯一的激勵函數嗎？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948CA-607D-894E-9A43-FFB017E37738}"/>
              </a:ext>
            </a:extLst>
          </p:cNvPr>
          <p:cNvSpPr txBox="1"/>
          <p:nvPr/>
        </p:nvSpPr>
        <p:spPr>
          <a:xfrm>
            <a:off x="832139" y="1690688"/>
            <a:ext cx="8186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「步階函數」與「符號函數」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，通常是用來做資料的分類。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符號函數能夠將資料分為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-1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，</a:t>
            </a:r>
          </a:p>
          <a:p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步階函數則是將資料分為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+1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和</a:t>
            </a:r>
            <a:r>
              <a:rPr lang="en-US" altLang="zh-TW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0</a:t>
            </a:r>
            <a:r>
              <a:rPr lang="zh-TW" altLang="en-US" sz="2400" dirty="0">
                <a:highlight>
                  <a:srgbClr val="FFFF00"/>
                </a:highlight>
                <a:latin typeface="Heiti SC Medium" pitchFamily="2" charset="-128"/>
                <a:ea typeface="Heiti SC Medium" pitchFamily="2" charset="-128"/>
              </a:rPr>
              <a:t>這兩個類別</a:t>
            </a:r>
            <a:r>
              <a:rPr lang="zh-TW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6476695-2A2D-D84D-88BE-5C0EA834245F}"/>
              </a:ext>
            </a:extLst>
          </p:cNvPr>
          <p:cNvGrpSpPr/>
          <p:nvPr/>
        </p:nvGrpSpPr>
        <p:grpSpPr>
          <a:xfrm>
            <a:off x="2673349" y="3020417"/>
            <a:ext cx="2886202" cy="3472458"/>
            <a:chOff x="7054723" y="2191438"/>
            <a:chExt cx="2886202" cy="347245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089829-08D8-4D46-A3B8-8D81F5C1C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02" b="50311"/>
            <a:stretch/>
          </p:blipFill>
          <p:spPr>
            <a:xfrm>
              <a:off x="7217664" y="2191438"/>
              <a:ext cx="2560320" cy="2475123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E343A1-673F-4746-A829-7B8E51F4F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37" b="72071"/>
            <a:stretch/>
          </p:blipFill>
          <p:spPr>
            <a:xfrm>
              <a:off x="7054723" y="4670726"/>
              <a:ext cx="2886202" cy="99317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4408B06-B853-F249-BA43-3FF48ED99C2C}"/>
              </a:ext>
            </a:extLst>
          </p:cNvPr>
          <p:cNvGrpSpPr/>
          <p:nvPr/>
        </p:nvGrpSpPr>
        <p:grpSpPr>
          <a:xfrm>
            <a:off x="6096000" y="3016251"/>
            <a:ext cx="2821227" cy="3632522"/>
            <a:chOff x="6554403" y="2979018"/>
            <a:chExt cx="2821227" cy="363252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718DA56-1D09-DA45-8CE6-E6D42B7C2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6484" b="50311"/>
            <a:stretch/>
          </p:blipFill>
          <p:spPr>
            <a:xfrm>
              <a:off x="6923011" y="2979018"/>
              <a:ext cx="2432699" cy="24751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1B0E844-04B4-184F-8E57-410819557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366" b="69113"/>
            <a:stretch/>
          </p:blipFill>
          <p:spPr>
            <a:xfrm>
              <a:off x="6554403" y="5495540"/>
              <a:ext cx="2821227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41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35591</TotalTime>
  <Words>4376</Words>
  <Application>Microsoft Macintosh PowerPoint</Application>
  <PresentationFormat>寬螢幕</PresentationFormat>
  <Paragraphs>1010</Paragraphs>
  <Slides>69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5" baseType="lpstr">
      <vt:lpstr>Heiti SC Medium</vt:lpstr>
      <vt:lpstr>Arial</vt:lpstr>
      <vt:lpstr>Calibri</vt:lpstr>
      <vt:lpstr>Calibri Light</vt:lpstr>
      <vt:lpstr>Cambria Math</vt:lpstr>
      <vt:lpstr>Office 佈景主題</vt:lpstr>
      <vt:lpstr>類神經網路</vt:lpstr>
      <vt:lpstr>什麼是激勵函數？</vt:lpstr>
      <vt:lpstr>什麼是激勵函數？</vt:lpstr>
      <vt:lpstr>什麼是激勵函數？</vt:lpstr>
      <vt:lpstr>什麼是激勵函數？</vt:lpstr>
      <vt:lpstr>符號函數是唯一的激勵函數嗎？</vt:lpstr>
      <vt:lpstr>符號函數是唯一的激勵函數嗎？</vt:lpstr>
      <vt:lpstr>符號函數是唯一的激勵函數嗎？</vt:lpstr>
      <vt:lpstr>符號函數是唯一的激勵函數嗎？</vt:lpstr>
      <vt:lpstr>類神經網路與激勵函數-符號函數</vt:lpstr>
      <vt:lpstr>類神經網路與激勵函數-符號函數</vt:lpstr>
      <vt:lpstr>類神經網路與激勵函數-步階函數</vt:lpstr>
      <vt:lpstr>類神經網路與激勵函數-步階函數</vt:lpstr>
      <vt:lpstr>符號函數是唯一的激勵函數嗎？</vt:lpstr>
      <vt:lpstr>類神經網路與激勵函數-S形函數</vt:lpstr>
      <vt:lpstr>類神經網路與激勵函數-S形函數</vt:lpstr>
      <vt:lpstr>符號函數是唯一的激勵函數嗎？</vt:lpstr>
      <vt:lpstr>類神經網路與激勵函數-斜坡函數</vt:lpstr>
      <vt:lpstr>類神經網路與激勵函數-斜坡函數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類神經網路如何自動調整權重？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  <vt:lpstr>學習分類昆蟲資料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vcn821177126@gmail.com</dc:creator>
  <cp:lastModifiedBy>vcn821177126@gmail.com</cp:lastModifiedBy>
  <cp:revision>74</cp:revision>
  <dcterms:created xsi:type="dcterms:W3CDTF">2022-01-05T17:12:29Z</dcterms:created>
  <dcterms:modified xsi:type="dcterms:W3CDTF">2022-05-03T05:34:52Z</dcterms:modified>
</cp:coreProperties>
</file>